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58" r:id="rId5"/>
    <p:sldMasterId id="2147483690" r:id="rId6"/>
  </p:sldMasterIdLst>
  <p:notesMasterIdLst>
    <p:notesMasterId r:id="rId52"/>
  </p:notesMasterIdLst>
  <p:handoutMasterIdLst>
    <p:handoutMasterId r:id="rId53"/>
  </p:handoutMasterIdLst>
  <p:sldIdLst>
    <p:sldId id="356" r:id="rId7"/>
    <p:sldId id="898" r:id="rId8"/>
    <p:sldId id="360" r:id="rId9"/>
    <p:sldId id="364" r:id="rId10"/>
    <p:sldId id="398" r:id="rId11"/>
    <p:sldId id="881" r:id="rId12"/>
    <p:sldId id="871" r:id="rId13"/>
    <p:sldId id="382" r:id="rId14"/>
    <p:sldId id="897" r:id="rId15"/>
    <p:sldId id="427" r:id="rId16"/>
    <p:sldId id="883" r:id="rId17"/>
    <p:sldId id="887" r:id="rId18"/>
    <p:sldId id="896" r:id="rId19"/>
    <p:sldId id="361" r:id="rId20"/>
    <p:sldId id="432" r:id="rId21"/>
    <p:sldId id="434" r:id="rId22"/>
    <p:sldId id="888" r:id="rId23"/>
    <p:sldId id="895" r:id="rId24"/>
    <p:sldId id="396" r:id="rId25"/>
    <p:sldId id="890" r:id="rId26"/>
    <p:sldId id="889" r:id="rId27"/>
    <p:sldId id="894" r:id="rId28"/>
    <p:sldId id="380" r:id="rId29"/>
    <p:sldId id="406" r:id="rId30"/>
    <p:sldId id="372" r:id="rId31"/>
    <p:sldId id="422" r:id="rId32"/>
    <p:sldId id="421" r:id="rId33"/>
    <p:sldId id="374" r:id="rId34"/>
    <p:sldId id="405" r:id="rId35"/>
    <p:sldId id="417" r:id="rId36"/>
    <p:sldId id="416" r:id="rId37"/>
    <p:sldId id="423" r:id="rId38"/>
    <p:sldId id="420" r:id="rId39"/>
    <p:sldId id="893" r:id="rId40"/>
    <p:sldId id="426" r:id="rId41"/>
    <p:sldId id="399" r:id="rId42"/>
    <p:sldId id="400" r:id="rId43"/>
    <p:sldId id="401" r:id="rId44"/>
    <p:sldId id="891" r:id="rId45"/>
    <p:sldId id="892" r:id="rId46"/>
    <p:sldId id="415" r:id="rId47"/>
    <p:sldId id="425" r:id="rId48"/>
    <p:sldId id="404" r:id="rId49"/>
    <p:sldId id="388" r:id="rId50"/>
    <p:sldId id="343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776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7D"/>
    <a:srgbClr val="FE066D"/>
    <a:srgbClr val="E6E6E6"/>
    <a:srgbClr val="ECECEC"/>
    <a:srgbClr val="EDEDED"/>
    <a:srgbClr val="706F6F"/>
    <a:srgbClr val="E5044F"/>
    <a:srgbClr val="C70129"/>
    <a:srgbClr val="7E00FF"/>
    <a:srgbClr val="FFB6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85307" autoAdjust="0"/>
  </p:normalViewPr>
  <p:slideViewPr>
    <p:cSldViewPr snapToGrid="0">
      <p:cViewPr varScale="1">
        <p:scale>
          <a:sx n="97" d="100"/>
          <a:sy n="97" d="100"/>
        </p:scale>
        <p:origin x="536" y="200"/>
      </p:cViewPr>
      <p:guideLst>
        <p:guide pos="177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2574" y="1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handoutMaster" Target="handoutMasters/handoutMaster1.xml"/><Relationship Id="rId58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tableStyles" Target="tableStyle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seri, Hassan" userId="07042e14-600b-466c-96c7-8718a39fa11d" providerId="ADAL" clId="{5B5A69F0-6023-024E-901C-9E47CF0E3A29}"/>
    <pc:docChg chg="undo redo custSel addSld delSld modSld sldOrd">
      <pc:chgData name="Naseri, Hassan" userId="07042e14-600b-466c-96c7-8718a39fa11d" providerId="ADAL" clId="{5B5A69F0-6023-024E-901C-9E47CF0E3A29}" dt="2018-09-19T08:53:18.243" v="33673" actId="20577"/>
      <pc:docMkLst>
        <pc:docMk/>
      </pc:docMkLst>
      <pc:sldChg chg="modSp">
        <pc:chgData name="Naseri, Hassan" userId="07042e14-600b-466c-96c7-8718a39fa11d" providerId="ADAL" clId="{5B5A69F0-6023-024E-901C-9E47CF0E3A29}" dt="2018-09-19T08:52:35.601" v="33651" actId="20577"/>
        <pc:sldMkLst>
          <pc:docMk/>
          <pc:sldMk cId="1133970626" sldId="356"/>
        </pc:sldMkLst>
        <pc:spChg chg="mod">
          <ac:chgData name="Naseri, Hassan" userId="07042e14-600b-466c-96c7-8718a39fa11d" providerId="ADAL" clId="{5B5A69F0-6023-024E-901C-9E47CF0E3A29}" dt="2018-09-19T08:52:35.601" v="33651" actId="20577"/>
          <ac:spMkLst>
            <pc:docMk/>
            <pc:sldMk cId="1133970626" sldId="356"/>
            <ac:spMk id="5" creationId="{00000000-0000-0000-0000-000000000000}"/>
          </ac:spMkLst>
        </pc:spChg>
        <pc:spChg chg="mod">
          <ac:chgData name="Naseri, Hassan" userId="07042e14-600b-466c-96c7-8718a39fa11d" providerId="ADAL" clId="{5B5A69F0-6023-024E-901C-9E47CF0E3A29}" dt="2018-09-19T08:52:27.584" v="33647" actId="20577"/>
          <ac:spMkLst>
            <pc:docMk/>
            <pc:sldMk cId="1133970626" sldId="356"/>
            <ac:spMk id="6" creationId="{EA358A62-2DFC-644E-A167-D02AB99EC77E}"/>
          </ac:spMkLst>
        </pc:spChg>
      </pc:sldChg>
      <pc:sldChg chg="modSp ord">
        <pc:chgData name="Naseri, Hassan" userId="07042e14-600b-466c-96c7-8718a39fa11d" providerId="ADAL" clId="{5B5A69F0-6023-024E-901C-9E47CF0E3A29}" dt="2018-09-19T08:53:18.243" v="33673" actId="20577"/>
        <pc:sldMkLst>
          <pc:docMk/>
          <pc:sldMk cId="3182230477" sldId="357"/>
        </pc:sldMkLst>
        <pc:spChg chg="mod">
          <ac:chgData name="Naseri, Hassan" userId="07042e14-600b-466c-96c7-8718a39fa11d" providerId="ADAL" clId="{5B5A69F0-6023-024E-901C-9E47CF0E3A29}" dt="2018-09-19T08:53:18.243" v="33673" actId="20577"/>
          <ac:spMkLst>
            <pc:docMk/>
            <pc:sldMk cId="3182230477" sldId="357"/>
            <ac:spMk id="4" creationId="{9F00EEB8-7959-6641-96E5-6AD9B63B64B8}"/>
          </ac:spMkLst>
        </pc:spChg>
        <pc:spChg chg="mod">
          <ac:chgData name="Naseri, Hassan" userId="07042e14-600b-466c-96c7-8718a39fa11d" providerId="ADAL" clId="{5B5A69F0-6023-024E-901C-9E47CF0E3A29}" dt="2018-09-19T08:53:02.992" v="33667" actId="14100"/>
          <ac:spMkLst>
            <pc:docMk/>
            <pc:sldMk cId="3182230477" sldId="357"/>
            <ac:spMk id="7" creationId="{C42AC343-8195-EC4B-BE69-315A708E83D8}"/>
          </ac:spMkLst>
        </pc:spChg>
      </pc:sldChg>
      <pc:sldChg chg="modSp">
        <pc:chgData name="Naseri, Hassan" userId="07042e14-600b-466c-96c7-8718a39fa11d" providerId="ADAL" clId="{5B5A69F0-6023-024E-901C-9E47CF0E3A29}" dt="2018-09-19T07:05:47.306" v="33007" actId="13926"/>
        <pc:sldMkLst>
          <pc:docMk/>
          <pc:sldMk cId="718939826" sldId="360"/>
        </pc:sldMkLst>
        <pc:spChg chg="mod">
          <ac:chgData name="Naseri, Hassan" userId="07042e14-600b-466c-96c7-8718a39fa11d" providerId="ADAL" clId="{5B5A69F0-6023-024E-901C-9E47CF0E3A29}" dt="2018-09-19T07:05:47.306" v="33007" actId="13926"/>
          <ac:spMkLst>
            <pc:docMk/>
            <pc:sldMk cId="718939826" sldId="360"/>
            <ac:spMk id="2" creationId="{19648880-8D12-914F-87AF-AE92E42612D6}"/>
          </ac:spMkLst>
        </pc:spChg>
        <pc:spChg chg="mod">
          <ac:chgData name="Naseri, Hassan" userId="07042e14-600b-466c-96c7-8718a39fa11d" providerId="ADAL" clId="{5B5A69F0-6023-024E-901C-9E47CF0E3A29}" dt="2018-09-07T09:56:58.954" v="11760" actId="14100"/>
          <ac:spMkLst>
            <pc:docMk/>
            <pc:sldMk cId="718939826" sldId="360"/>
            <ac:spMk id="3" creationId="{FC2296DD-6D20-B249-9936-72346E226386}"/>
          </ac:spMkLst>
        </pc:spChg>
      </pc:sldChg>
      <pc:sldChg chg="addSp modSp">
        <pc:chgData name="Naseri, Hassan" userId="07042e14-600b-466c-96c7-8718a39fa11d" providerId="ADAL" clId="{5B5A69F0-6023-024E-901C-9E47CF0E3A29}" dt="2018-09-18T11:21:09.291" v="31390" actId="20577"/>
        <pc:sldMkLst>
          <pc:docMk/>
          <pc:sldMk cId="1399969679" sldId="361"/>
        </pc:sldMkLst>
        <pc:spChg chg="mod">
          <ac:chgData name="Naseri, Hassan" userId="07042e14-600b-466c-96c7-8718a39fa11d" providerId="ADAL" clId="{5B5A69F0-6023-024E-901C-9E47CF0E3A29}" dt="2018-09-18T11:20:27.349" v="31379" actId="27636"/>
          <ac:spMkLst>
            <pc:docMk/>
            <pc:sldMk cId="1399969679" sldId="361"/>
            <ac:spMk id="2" creationId="{E726A03D-4E0C-7445-A329-362585A9E917}"/>
          </ac:spMkLst>
        </pc:spChg>
        <pc:spChg chg="add mod">
          <ac:chgData name="Naseri, Hassan" userId="07042e14-600b-466c-96c7-8718a39fa11d" providerId="ADAL" clId="{5B5A69F0-6023-024E-901C-9E47CF0E3A29}" dt="2018-09-18T11:21:09.291" v="31390" actId="20577"/>
          <ac:spMkLst>
            <pc:docMk/>
            <pc:sldMk cId="1399969679" sldId="361"/>
            <ac:spMk id="6" creationId="{E6FE255A-BBFC-CB4A-9A50-027044AE2FF4}"/>
          </ac:spMkLst>
        </pc:spChg>
      </pc:sldChg>
      <pc:sldChg chg="addSp modSp">
        <pc:chgData name="Naseri, Hassan" userId="07042e14-600b-466c-96c7-8718a39fa11d" providerId="ADAL" clId="{5B5A69F0-6023-024E-901C-9E47CF0E3A29}" dt="2018-09-12T18:11:10.661" v="21494" actId="27636"/>
        <pc:sldMkLst>
          <pc:docMk/>
          <pc:sldMk cId="2041584636" sldId="364"/>
        </pc:sldMkLst>
        <pc:spChg chg="mod">
          <ac:chgData name="Naseri, Hassan" userId="07042e14-600b-466c-96c7-8718a39fa11d" providerId="ADAL" clId="{5B5A69F0-6023-024E-901C-9E47CF0E3A29}" dt="2018-09-12T18:11:10.661" v="21494" actId="27636"/>
          <ac:spMkLst>
            <pc:docMk/>
            <pc:sldMk cId="2041584636" sldId="364"/>
            <ac:spMk id="2" creationId="{2845087D-4472-6E44-A253-D52A7A510D1B}"/>
          </ac:spMkLst>
        </pc:spChg>
        <pc:spChg chg="mod">
          <ac:chgData name="Naseri, Hassan" userId="07042e14-600b-466c-96c7-8718a39fa11d" providerId="ADAL" clId="{5B5A69F0-6023-024E-901C-9E47CF0E3A29}" dt="2018-09-12T18:09:45.796" v="21469" actId="14100"/>
          <ac:spMkLst>
            <pc:docMk/>
            <pc:sldMk cId="2041584636" sldId="364"/>
            <ac:spMk id="3" creationId="{39769F4C-719C-EC4A-9FEC-CD9199881BDB}"/>
          </ac:spMkLst>
        </pc:spChg>
        <pc:spChg chg="add mod">
          <ac:chgData name="Naseri, Hassan" userId="07042e14-600b-466c-96c7-8718a39fa11d" providerId="ADAL" clId="{5B5A69F0-6023-024E-901C-9E47CF0E3A29}" dt="2018-09-12T18:11:00.326" v="21488" actId="207"/>
          <ac:spMkLst>
            <pc:docMk/>
            <pc:sldMk cId="2041584636" sldId="364"/>
            <ac:spMk id="6" creationId="{1201927D-6B15-8648-8FDA-2DC5F8D19466}"/>
          </ac:spMkLst>
        </pc:spChg>
      </pc:sldChg>
      <pc:sldChg chg="modSp add">
        <pc:chgData name="Naseri, Hassan" userId="07042e14-600b-466c-96c7-8718a39fa11d" providerId="ADAL" clId="{5B5A69F0-6023-024E-901C-9E47CF0E3A29}" dt="2018-09-17T12:27:22.260" v="28838" actId="20577"/>
        <pc:sldMkLst>
          <pc:docMk/>
          <pc:sldMk cId="2869257761" sldId="388"/>
        </pc:sldMkLst>
        <pc:spChg chg="mod">
          <ac:chgData name="Naseri, Hassan" userId="07042e14-600b-466c-96c7-8718a39fa11d" providerId="ADAL" clId="{5B5A69F0-6023-024E-901C-9E47CF0E3A29}" dt="2018-09-17T12:27:22.260" v="28838" actId="20577"/>
          <ac:spMkLst>
            <pc:docMk/>
            <pc:sldMk cId="2869257761" sldId="388"/>
            <ac:spMk id="2" creationId="{D1AC2839-72EA-654E-91AD-AA724CF85209}"/>
          </ac:spMkLst>
        </pc:spChg>
        <pc:spChg chg="mod">
          <ac:chgData name="Naseri, Hassan" userId="07042e14-600b-466c-96c7-8718a39fa11d" providerId="ADAL" clId="{5B5A69F0-6023-024E-901C-9E47CF0E3A29}" dt="2018-09-07T12:20:57.883" v="12761" actId="20577"/>
          <ac:spMkLst>
            <pc:docMk/>
            <pc:sldMk cId="2869257761" sldId="388"/>
            <ac:spMk id="3" creationId="{89E11459-50D7-954A-A589-F239D9EA2DE9}"/>
          </ac:spMkLst>
        </pc:spChg>
      </pc:sldChg>
      <pc:sldChg chg="addSp delSp modSp add">
        <pc:chgData name="Naseri, Hassan" userId="07042e14-600b-466c-96c7-8718a39fa11d" providerId="ADAL" clId="{5B5A69F0-6023-024E-901C-9E47CF0E3A29}" dt="2018-09-17T12:26:03.160" v="28805" actId="113"/>
        <pc:sldMkLst>
          <pc:docMk/>
          <pc:sldMk cId="2986617407" sldId="398"/>
        </pc:sldMkLst>
        <pc:spChg chg="mod">
          <ac:chgData name="Naseri, Hassan" userId="07042e14-600b-466c-96c7-8718a39fa11d" providerId="ADAL" clId="{5B5A69F0-6023-024E-901C-9E47CF0E3A29}" dt="2018-09-17T12:26:03.160" v="28805" actId="113"/>
          <ac:spMkLst>
            <pc:docMk/>
            <pc:sldMk cId="2986617407" sldId="398"/>
            <ac:spMk id="2" creationId="{BE9E035F-EEC7-A742-9645-050B27A41459}"/>
          </ac:spMkLst>
        </pc:spChg>
        <pc:spChg chg="add mod">
          <ac:chgData name="Naseri, Hassan" userId="07042e14-600b-466c-96c7-8718a39fa11d" providerId="ADAL" clId="{5B5A69F0-6023-024E-901C-9E47CF0E3A29}" dt="2018-09-07T12:32:08.940" v="13020" actId="164"/>
          <ac:spMkLst>
            <pc:docMk/>
            <pc:sldMk cId="2986617407" sldId="398"/>
            <ac:spMk id="6" creationId="{A1454E65-7BE7-3A44-8B7C-E8A7B4A57822}"/>
          </ac:spMkLst>
        </pc:spChg>
        <pc:spChg chg="add del mod">
          <ac:chgData name="Naseri, Hassan" userId="07042e14-600b-466c-96c7-8718a39fa11d" providerId="ADAL" clId="{5B5A69F0-6023-024E-901C-9E47CF0E3A29}" dt="2018-09-07T12:28:44.055" v="12959" actId="478"/>
          <ac:spMkLst>
            <pc:docMk/>
            <pc:sldMk cId="2986617407" sldId="398"/>
            <ac:spMk id="8" creationId="{20927CF7-C5A5-5D49-BD15-AE854BC2A9F9}"/>
          </ac:spMkLst>
        </pc:spChg>
        <pc:spChg chg="add mod">
          <ac:chgData name="Naseri, Hassan" userId="07042e14-600b-466c-96c7-8718a39fa11d" providerId="ADAL" clId="{5B5A69F0-6023-024E-901C-9E47CF0E3A29}" dt="2018-09-07T12:32:08.940" v="13020" actId="164"/>
          <ac:spMkLst>
            <pc:docMk/>
            <pc:sldMk cId="2986617407" sldId="398"/>
            <ac:spMk id="9" creationId="{53671575-AF4D-2941-9854-D9AA4ED3304D}"/>
          </ac:spMkLst>
        </pc:spChg>
        <pc:grpChg chg="add mod">
          <ac:chgData name="Naseri, Hassan" userId="07042e14-600b-466c-96c7-8718a39fa11d" providerId="ADAL" clId="{5B5A69F0-6023-024E-901C-9E47CF0E3A29}" dt="2018-09-17T12:25:55.562" v="28803" actId="1076"/>
          <ac:grpSpMkLst>
            <pc:docMk/>
            <pc:sldMk cId="2986617407" sldId="398"/>
            <ac:grpSpMk id="10" creationId="{BEADEA1E-C685-B24D-B384-5A9B00029944}"/>
          </ac:grpSpMkLst>
        </pc:grpChg>
      </pc:sldChg>
      <pc:sldChg chg="addSp delSp modSp add">
        <pc:chgData name="Naseri, Hassan" userId="07042e14-600b-466c-96c7-8718a39fa11d" providerId="ADAL" clId="{5B5A69F0-6023-024E-901C-9E47CF0E3A29}" dt="2018-09-17T20:13:45.226" v="29826" actId="14100"/>
        <pc:sldMkLst>
          <pc:docMk/>
          <pc:sldMk cId="380441103" sldId="401"/>
        </pc:sldMkLst>
        <pc:spChg chg="mod">
          <ac:chgData name="Naseri, Hassan" userId="07042e14-600b-466c-96c7-8718a39fa11d" providerId="ADAL" clId="{5B5A69F0-6023-024E-901C-9E47CF0E3A29}" dt="2018-09-12T22:06:11.350" v="24730" actId="20577"/>
          <ac:spMkLst>
            <pc:docMk/>
            <pc:sldMk cId="380441103" sldId="401"/>
            <ac:spMk id="2" creationId="{02217C8B-3F07-644B-903B-FA4254F5CFDC}"/>
          </ac:spMkLst>
        </pc:spChg>
        <pc:spChg chg="mod">
          <ac:chgData name="Naseri, Hassan" userId="07042e14-600b-466c-96c7-8718a39fa11d" providerId="ADAL" clId="{5B5A69F0-6023-024E-901C-9E47CF0E3A29}" dt="2018-09-04T06:59:09.665" v="10028" actId="207"/>
          <ac:spMkLst>
            <pc:docMk/>
            <pc:sldMk cId="380441103" sldId="401"/>
            <ac:spMk id="3" creationId="{7562C4CD-0ADB-AA4F-944E-D9B53956C3FD}"/>
          </ac:spMkLst>
        </pc:spChg>
        <pc:spChg chg="mod">
          <ac:chgData name="Naseri, Hassan" userId="07042e14-600b-466c-96c7-8718a39fa11d" providerId="ADAL" clId="{5B5A69F0-6023-024E-901C-9E47CF0E3A29}" dt="2018-09-09T20:24:07.008" v="17347" actId="14100"/>
          <ac:spMkLst>
            <pc:docMk/>
            <pc:sldMk cId="380441103" sldId="401"/>
            <ac:spMk id="4" creationId="{4A90027E-8286-034E-9207-BC47BDB270BD}"/>
          </ac:spMkLst>
        </pc:spChg>
        <pc:spChg chg="add mod">
          <ac:chgData name="Naseri, Hassan" userId="07042e14-600b-466c-96c7-8718a39fa11d" providerId="ADAL" clId="{5B5A69F0-6023-024E-901C-9E47CF0E3A29}" dt="2018-08-28T09:31:50.692" v="9146" actId="20577"/>
          <ac:spMkLst>
            <pc:docMk/>
            <pc:sldMk cId="380441103" sldId="401"/>
            <ac:spMk id="10" creationId="{CDD93A37-6ACC-5A46-B98A-568340170797}"/>
          </ac:spMkLst>
        </pc:spChg>
        <pc:spChg chg="add mod">
          <ac:chgData name="Naseri, Hassan" userId="07042e14-600b-466c-96c7-8718a39fa11d" providerId="ADAL" clId="{5B5A69F0-6023-024E-901C-9E47CF0E3A29}" dt="2018-08-28T09:31:57.868" v="9147"/>
          <ac:spMkLst>
            <pc:docMk/>
            <pc:sldMk cId="380441103" sldId="401"/>
            <ac:spMk id="11" creationId="{01791B14-F45E-EE43-A2F8-94F86ECFC217}"/>
          </ac:spMkLst>
        </pc:spChg>
        <pc:spChg chg="add mod topLvl">
          <ac:chgData name="Naseri, Hassan" userId="07042e14-600b-466c-96c7-8718a39fa11d" providerId="ADAL" clId="{5B5A69F0-6023-024E-901C-9E47CF0E3A29}" dt="2018-09-04T07:01:49.261" v="10039" actId="165"/>
          <ac:spMkLst>
            <pc:docMk/>
            <pc:sldMk cId="380441103" sldId="401"/>
            <ac:spMk id="12" creationId="{F930A7D1-3F05-8048-A865-2923D72CCE51}"/>
          </ac:spMkLst>
        </pc:spChg>
        <pc:spChg chg="add mod topLvl">
          <ac:chgData name="Naseri, Hassan" userId="07042e14-600b-466c-96c7-8718a39fa11d" providerId="ADAL" clId="{5B5A69F0-6023-024E-901C-9E47CF0E3A29}" dt="2018-09-17T20:13:42.100" v="29825" actId="14100"/>
          <ac:spMkLst>
            <pc:docMk/>
            <pc:sldMk cId="380441103" sldId="401"/>
            <ac:spMk id="13" creationId="{ED17071B-AC9D-E842-BF09-51F60F8D9BAB}"/>
          </ac:spMkLst>
        </pc:spChg>
        <pc:spChg chg="add mod">
          <ac:chgData name="Naseri, Hassan" userId="07042e14-600b-466c-96c7-8718a39fa11d" providerId="ADAL" clId="{5B5A69F0-6023-024E-901C-9E47CF0E3A29}" dt="2018-08-28T09:35:38.532" v="9172" actId="1076"/>
          <ac:spMkLst>
            <pc:docMk/>
            <pc:sldMk cId="380441103" sldId="401"/>
            <ac:spMk id="15" creationId="{20147594-A460-2A4E-9D43-2FF54CE4A3C5}"/>
          </ac:spMkLst>
        </pc:spChg>
        <pc:spChg chg="add mod">
          <ac:chgData name="Naseri, Hassan" userId="07042e14-600b-466c-96c7-8718a39fa11d" providerId="ADAL" clId="{5B5A69F0-6023-024E-901C-9E47CF0E3A29}" dt="2018-08-28T09:35:51.108" v="9176" actId="20577"/>
          <ac:spMkLst>
            <pc:docMk/>
            <pc:sldMk cId="380441103" sldId="401"/>
            <ac:spMk id="16" creationId="{D1CBAB14-6D1B-C04C-949C-11EA124A3B41}"/>
          </ac:spMkLst>
        </pc:spChg>
        <pc:spChg chg="add del">
          <ac:chgData name="Naseri, Hassan" userId="07042e14-600b-466c-96c7-8718a39fa11d" providerId="ADAL" clId="{5B5A69F0-6023-024E-901C-9E47CF0E3A29}" dt="2018-09-04T07:01:25.656" v="10038"/>
          <ac:spMkLst>
            <pc:docMk/>
            <pc:sldMk cId="380441103" sldId="401"/>
            <ac:spMk id="17" creationId="{04177EB6-1921-9749-8B1D-67CBA9B240EB}"/>
          </ac:spMkLst>
        </pc:spChg>
        <pc:spChg chg="add mod">
          <ac:chgData name="Naseri, Hassan" userId="07042e14-600b-466c-96c7-8718a39fa11d" providerId="ADAL" clId="{5B5A69F0-6023-024E-901C-9E47CF0E3A29}" dt="2018-09-04T07:02:26.566" v="10041" actId="1076"/>
          <ac:spMkLst>
            <pc:docMk/>
            <pc:sldMk cId="380441103" sldId="401"/>
            <ac:spMk id="18" creationId="{BC9F3142-38A5-374E-AC4F-DE4A6CD21466}"/>
          </ac:spMkLst>
        </pc:spChg>
        <pc:spChg chg="add mod">
          <ac:chgData name="Naseri, Hassan" userId="07042e14-600b-466c-96c7-8718a39fa11d" providerId="ADAL" clId="{5B5A69F0-6023-024E-901C-9E47CF0E3A29}" dt="2018-09-17T20:13:45.226" v="29826" actId="14100"/>
          <ac:spMkLst>
            <pc:docMk/>
            <pc:sldMk cId="380441103" sldId="401"/>
            <ac:spMk id="19" creationId="{CB6DC73D-E3AD-1F41-A1F6-7DAF0F6AD52D}"/>
          </ac:spMkLst>
        </pc:spChg>
        <pc:spChg chg="add mod">
          <ac:chgData name="Naseri, Hassan" userId="07042e14-600b-466c-96c7-8718a39fa11d" providerId="ADAL" clId="{5B5A69F0-6023-024E-901C-9E47CF0E3A29}" dt="2018-09-04T07:02:26.566" v="10041" actId="1076"/>
          <ac:spMkLst>
            <pc:docMk/>
            <pc:sldMk cId="380441103" sldId="401"/>
            <ac:spMk id="20" creationId="{4A22D731-162A-E640-8D9A-325D079415FF}"/>
          </ac:spMkLst>
        </pc:spChg>
        <pc:spChg chg="add mod">
          <ac:chgData name="Naseri, Hassan" userId="07042e14-600b-466c-96c7-8718a39fa11d" providerId="ADAL" clId="{5B5A69F0-6023-024E-901C-9E47CF0E3A29}" dt="2018-09-04T07:02:26.566" v="10041" actId="1076"/>
          <ac:spMkLst>
            <pc:docMk/>
            <pc:sldMk cId="380441103" sldId="401"/>
            <ac:spMk id="21" creationId="{B8879247-DC3D-6042-A2CF-C236B7AAD63E}"/>
          </ac:spMkLst>
        </pc:spChg>
        <pc:grpChg chg="add del mod">
          <ac:chgData name="Naseri, Hassan" userId="07042e14-600b-466c-96c7-8718a39fa11d" providerId="ADAL" clId="{5B5A69F0-6023-024E-901C-9E47CF0E3A29}" dt="2018-09-04T07:01:49.261" v="10039" actId="165"/>
          <ac:grpSpMkLst>
            <pc:docMk/>
            <pc:sldMk cId="380441103" sldId="401"/>
            <ac:grpSpMk id="14" creationId="{583D3325-5673-C949-AE40-7B62CC5DF2DF}"/>
          </ac:grpSpMkLst>
        </pc:grpChg>
        <pc:picChg chg="add mod topLvl">
          <ac:chgData name="Naseri, Hassan" userId="07042e14-600b-466c-96c7-8718a39fa11d" providerId="ADAL" clId="{5B5A69F0-6023-024E-901C-9E47CF0E3A29}" dt="2018-09-04T07:01:49.261" v="10039" actId="165"/>
          <ac:picMkLst>
            <pc:docMk/>
            <pc:sldMk cId="380441103" sldId="401"/>
            <ac:picMk id="7" creationId="{A9A110A2-10D3-8546-9E5D-CF6DE91E2E42}"/>
          </ac:picMkLst>
        </pc:picChg>
        <pc:picChg chg="add del mod">
          <ac:chgData name="Naseri, Hassan" userId="07042e14-600b-466c-96c7-8718a39fa11d" providerId="ADAL" clId="{5B5A69F0-6023-024E-901C-9E47CF0E3A29}" dt="2018-08-28T09:22:10.149" v="9020" actId="478"/>
          <ac:picMkLst>
            <pc:docMk/>
            <pc:sldMk cId="380441103" sldId="401"/>
            <ac:picMk id="9" creationId="{D4D68EA6-9A11-9542-B8F8-4F34472800ED}"/>
          </ac:picMkLst>
        </pc:picChg>
      </pc:sldChg>
      <pc:sldChg chg="addSp modSp add">
        <pc:chgData name="Naseri, Hassan" userId="07042e14-600b-466c-96c7-8718a39fa11d" providerId="ADAL" clId="{5B5A69F0-6023-024E-901C-9E47CF0E3A29}" dt="2018-09-17T11:22:00.763" v="27853" actId="20577"/>
        <pc:sldMkLst>
          <pc:docMk/>
          <pc:sldMk cId="1289723602" sldId="404"/>
        </pc:sldMkLst>
        <pc:spChg chg="mod">
          <ac:chgData name="Naseri, Hassan" userId="07042e14-600b-466c-96c7-8718a39fa11d" providerId="ADAL" clId="{5B5A69F0-6023-024E-901C-9E47CF0E3A29}" dt="2018-09-17T11:16:08.504" v="27771" actId="27636"/>
          <ac:spMkLst>
            <pc:docMk/>
            <pc:sldMk cId="1289723602" sldId="404"/>
            <ac:spMk id="2" creationId="{6292900D-93B5-4F42-B44C-D99476EC5DE0}"/>
          </ac:spMkLst>
        </pc:spChg>
        <pc:spChg chg="mod">
          <ac:chgData name="Naseri, Hassan" userId="07042e14-600b-466c-96c7-8718a39fa11d" providerId="ADAL" clId="{5B5A69F0-6023-024E-901C-9E47CF0E3A29}" dt="2018-09-17T11:19:49.217" v="27819" actId="20577"/>
          <ac:spMkLst>
            <pc:docMk/>
            <pc:sldMk cId="1289723602" sldId="404"/>
            <ac:spMk id="3" creationId="{CE203DFC-8439-7A42-8623-E4F59BD9C2A9}"/>
          </ac:spMkLst>
        </pc:spChg>
        <pc:spChg chg="add mod">
          <ac:chgData name="Naseri, Hassan" userId="07042e14-600b-466c-96c7-8718a39fa11d" providerId="ADAL" clId="{5B5A69F0-6023-024E-901C-9E47CF0E3A29}" dt="2018-09-17T11:22:00.763" v="27853" actId="20577"/>
          <ac:spMkLst>
            <pc:docMk/>
            <pc:sldMk cId="1289723602" sldId="404"/>
            <ac:spMk id="6" creationId="{28997568-1297-AF47-B030-A957728BBEB4}"/>
          </ac:spMkLst>
        </pc:spChg>
      </pc:sldChg>
      <pc:sldChg chg="modSp add">
        <pc:chgData name="Naseri, Hassan" userId="07042e14-600b-466c-96c7-8718a39fa11d" providerId="ADAL" clId="{5B5A69F0-6023-024E-901C-9E47CF0E3A29}" dt="2018-09-07T12:18:49.931" v="12745" actId="13926"/>
        <pc:sldMkLst>
          <pc:docMk/>
          <pc:sldMk cId="2528165588" sldId="415"/>
        </pc:sldMkLst>
        <pc:spChg chg="mod">
          <ac:chgData name="Naseri, Hassan" userId="07042e14-600b-466c-96c7-8718a39fa11d" providerId="ADAL" clId="{5B5A69F0-6023-024E-901C-9E47CF0E3A29}" dt="2018-09-07T12:18:49.931" v="12745" actId="13926"/>
          <ac:spMkLst>
            <pc:docMk/>
            <pc:sldMk cId="2528165588" sldId="415"/>
            <ac:spMk id="7" creationId="{C42AC343-8195-EC4B-BE69-315A708E83D8}"/>
          </ac:spMkLst>
        </pc:spChg>
      </pc:sldChg>
      <pc:sldChg chg="modSp add">
        <pc:chgData name="Naseri, Hassan" userId="07042e14-600b-466c-96c7-8718a39fa11d" providerId="ADAL" clId="{5B5A69F0-6023-024E-901C-9E47CF0E3A29}" dt="2018-09-17T13:26:46.768" v="29599" actId="20577"/>
        <pc:sldMkLst>
          <pc:docMk/>
          <pc:sldMk cId="2214704936" sldId="425"/>
        </pc:sldMkLst>
        <pc:spChg chg="mod">
          <ac:chgData name="Naseri, Hassan" userId="07042e14-600b-466c-96c7-8718a39fa11d" providerId="ADAL" clId="{5B5A69F0-6023-024E-901C-9E47CF0E3A29}" dt="2018-09-17T13:26:46.768" v="29599" actId="20577"/>
          <ac:spMkLst>
            <pc:docMk/>
            <pc:sldMk cId="2214704936" sldId="425"/>
            <ac:spMk id="2" creationId="{C78A25B8-5EBB-6A44-99CD-2A3F831BAAD3}"/>
          </ac:spMkLst>
        </pc:spChg>
        <pc:spChg chg="mod">
          <ac:chgData name="Naseri, Hassan" userId="07042e14-600b-466c-96c7-8718a39fa11d" providerId="ADAL" clId="{5B5A69F0-6023-024E-901C-9E47CF0E3A29}" dt="2018-09-17T11:20:03.464" v="27832" actId="20577"/>
          <ac:spMkLst>
            <pc:docMk/>
            <pc:sldMk cId="2214704936" sldId="425"/>
            <ac:spMk id="3" creationId="{0B1F9224-320E-7B4A-8646-FFD9B4AD276E}"/>
          </ac:spMkLst>
        </pc:spChg>
      </pc:sldChg>
      <pc:sldChg chg="addSp delSp modSp modNotesTx">
        <pc:chgData name="Naseri, Hassan" userId="07042e14-600b-466c-96c7-8718a39fa11d" providerId="ADAL" clId="{5B5A69F0-6023-024E-901C-9E47CF0E3A29}" dt="2018-09-19T07:49:26.295" v="33529" actId="478"/>
        <pc:sldMkLst>
          <pc:docMk/>
          <pc:sldMk cId="3677115369" sldId="426"/>
        </pc:sldMkLst>
        <pc:spChg chg="mod">
          <ac:chgData name="Naseri, Hassan" userId="07042e14-600b-466c-96c7-8718a39fa11d" providerId="ADAL" clId="{5B5A69F0-6023-024E-901C-9E47CF0E3A29}" dt="2018-09-13T09:25:08.164" v="25209" actId="20577"/>
          <ac:spMkLst>
            <pc:docMk/>
            <pc:sldMk cId="3677115369" sldId="426"/>
            <ac:spMk id="3" creationId="{52E1F67D-9727-1444-893C-73697EF76F60}"/>
          </ac:spMkLst>
        </pc:spChg>
        <pc:spChg chg="add del mod">
          <ac:chgData name="Naseri, Hassan" userId="07042e14-600b-466c-96c7-8718a39fa11d" providerId="ADAL" clId="{5B5A69F0-6023-024E-901C-9E47CF0E3A29}" dt="2018-09-19T07:49:26.295" v="33529" actId="478"/>
          <ac:spMkLst>
            <pc:docMk/>
            <pc:sldMk cId="3677115369" sldId="426"/>
            <ac:spMk id="9" creationId="{D275C63F-199D-484C-986F-38D30E3465B1}"/>
          </ac:spMkLst>
        </pc:spChg>
        <pc:spChg chg="mod">
          <ac:chgData name="Naseri, Hassan" userId="07042e14-600b-466c-96c7-8718a39fa11d" providerId="ADAL" clId="{5B5A69F0-6023-024E-901C-9E47CF0E3A29}" dt="2018-09-18T06:21:52.577" v="30236" actId="20577"/>
          <ac:spMkLst>
            <pc:docMk/>
            <pc:sldMk cId="3677115369" sldId="426"/>
            <ac:spMk id="15" creationId="{36AB76F2-48BE-7445-8121-0D8416F9A20E}"/>
          </ac:spMkLst>
        </pc:spChg>
      </pc:sldChg>
    </pc:docChg>
  </pc:docChgLst>
  <pc:docChgLst>
    <pc:chgData name="Kuosmanen, Pinja M." userId="7085e754-a2c4-42eb-ab54-dcbdcfd9d551" providerId="ADAL" clId="{0AA62BF4-780B-8B4D-A9B0-12080A458031}"/>
    <pc:docChg chg="undo custSel addSld delSld modSld sldOrd">
      <pc:chgData name="Kuosmanen, Pinja M." userId="7085e754-a2c4-42eb-ab54-dcbdcfd9d551" providerId="ADAL" clId="{0AA62BF4-780B-8B4D-A9B0-12080A458031}" dt="2018-09-19T06:43:56.461" v="11739" actId="20577"/>
      <pc:docMkLst>
        <pc:docMk/>
      </pc:docMkLst>
      <pc:sldChg chg="modSp">
        <pc:chgData name="Kuosmanen, Pinja M." userId="7085e754-a2c4-42eb-ab54-dcbdcfd9d551" providerId="ADAL" clId="{0AA62BF4-780B-8B4D-A9B0-12080A458031}" dt="2018-08-22T07:26:46.124" v="2908" actId="20577"/>
        <pc:sldMkLst>
          <pc:docMk/>
          <pc:sldMk cId="1133970626" sldId="356"/>
        </pc:sldMkLst>
        <pc:spChg chg="mod">
          <ac:chgData name="Kuosmanen, Pinja M." userId="7085e754-a2c4-42eb-ab54-dcbdcfd9d551" providerId="ADAL" clId="{0AA62BF4-780B-8B4D-A9B0-12080A458031}" dt="2018-08-22T07:26:46.124" v="2908" actId="20577"/>
          <ac:spMkLst>
            <pc:docMk/>
            <pc:sldMk cId="1133970626" sldId="356"/>
            <ac:spMk id="5" creationId="{00000000-0000-0000-0000-000000000000}"/>
          </ac:spMkLst>
        </pc:spChg>
      </pc:sldChg>
      <pc:sldChg chg="addSp delSp modSp modNotesTx">
        <pc:chgData name="Kuosmanen, Pinja M." userId="7085e754-a2c4-42eb-ab54-dcbdcfd9d551" providerId="ADAL" clId="{0AA62BF4-780B-8B4D-A9B0-12080A458031}" dt="2018-09-18T20:44:02.913" v="9687" actId="207"/>
        <pc:sldMkLst>
          <pc:docMk/>
          <pc:sldMk cId="1399969679" sldId="361"/>
        </pc:sldMkLst>
        <pc:spChg chg="mod">
          <ac:chgData name="Kuosmanen, Pinja M." userId="7085e754-a2c4-42eb-ab54-dcbdcfd9d551" providerId="ADAL" clId="{0AA62BF4-780B-8B4D-A9B0-12080A458031}" dt="2018-09-18T20:44:02.913" v="9687" actId="207"/>
          <ac:spMkLst>
            <pc:docMk/>
            <pc:sldMk cId="1399969679" sldId="361"/>
            <ac:spMk id="2" creationId="{E726A03D-4E0C-7445-A329-362585A9E917}"/>
          </ac:spMkLst>
        </pc:spChg>
        <pc:spChg chg="add del">
          <ac:chgData name="Kuosmanen, Pinja M." userId="7085e754-a2c4-42eb-ab54-dcbdcfd9d551" providerId="ADAL" clId="{0AA62BF4-780B-8B4D-A9B0-12080A458031}" dt="2018-09-12T08:16:51.788" v="7112"/>
          <ac:spMkLst>
            <pc:docMk/>
            <pc:sldMk cId="1399969679" sldId="361"/>
            <ac:spMk id="6" creationId="{9FDA7792-D6BE-4446-8EBC-91B25849C4BD}"/>
          </ac:spMkLst>
        </pc:spChg>
        <pc:spChg chg="del">
          <ac:chgData name="Kuosmanen, Pinja M." userId="7085e754-a2c4-42eb-ab54-dcbdcfd9d551" providerId="ADAL" clId="{0AA62BF4-780B-8B4D-A9B0-12080A458031}" dt="2018-09-18T20:40:28.312" v="9542" actId="478"/>
          <ac:spMkLst>
            <pc:docMk/>
            <pc:sldMk cId="1399969679" sldId="361"/>
            <ac:spMk id="6" creationId="{E6FE255A-BBFC-CB4A-9A50-027044AE2FF4}"/>
          </ac:spMkLst>
        </pc:spChg>
      </pc:sldChg>
      <pc:sldChg chg="modSp">
        <pc:chgData name="Kuosmanen, Pinja M." userId="7085e754-a2c4-42eb-ab54-dcbdcfd9d551" providerId="ADAL" clId="{0AA62BF4-780B-8B4D-A9B0-12080A458031}" dt="2018-09-11T08:10:26.724" v="4666" actId="5793"/>
        <pc:sldMkLst>
          <pc:docMk/>
          <pc:sldMk cId="2986617407" sldId="398"/>
        </pc:sldMkLst>
        <pc:spChg chg="mod">
          <ac:chgData name="Kuosmanen, Pinja M." userId="7085e754-a2c4-42eb-ab54-dcbdcfd9d551" providerId="ADAL" clId="{0AA62BF4-780B-8B4D-A9B0-12080A458031}" dt="2018-09-11T08:10:26.724" v="4666" actId="5793"/>
          <ac:spMkLst>
            <pc:docMk/>
            <pc:sldMk cId="2986617407" sldId="398"/>
            <ac:spMk id="2" creationId="{BE9E035F-EEC7-A742-9645-050B27A41459}"/>
          </ac:spMkLst>
        </pc:spChg>
      </pc:sldChg>
      <pc:sldChg chg="modSp">
        <pc:chgData name="Kuosmanen, Pinja M." userId="7085e754-a2c4-42eb-ab54-dcbdcfd9d551" providerId="ADAL" clId="{0AA62BF4-780B-8B4D-A9B0-12080A458031}" dt="2018-09-06T13:33:26.855" v="3242" actId="27636"/>
        <pc:sldMkLst>
          <pc:docMk/>
          <pc:sldMk cId="380441103" sldId="401"/>
        </pc:sldMkLst>
        <pc:spChg chg="mod">
          <ac:chgData name="Kuosmanen, Pinja M." userId="7085e754-a2c4-42eb-ab54-dcbdcfd9d551" providerId="ADAL" clId="{0AA62BF4-780B-8B4D-A9B0-12080A458031}" dt="2018-09-06T13:33:26.855" v="3242" actId="27636"/>
          <ac:spMkLst>
            <pc:docMk/>
            <pc:sldMk cId="380441103" sldId="401"/>
            <ac:spMk id="2" creationId="{02217C8B-3F07-644B-903B-FA4254F5CFDC}"/>
          </ac:spMkLst>
        </pc:spChg>
      </pc:sldChg>
      <pc:sldChg chg="addSp delSp modSp add modNotesTx">
        <pc:chgData name="Kuosmanen, Pinja M." userId="7085e754-a2c4-42eb-ab54-dcbdcfd9d551" providerId="ADAL" clId="{0AA62BF4-780B-8B4D-A9B0-12080A458031}" dt="2018-09-18T20:54:52.542" v="10907" actId="12"/>
        <pc:sldMkLst>
          <pc:docMk/>
          <pc:sldMk cId="3677115369" sldId="426"/>
        </pc:sldMkLst>
        <pc:spChg chg="add mod">
          <ac:chgData name="Kuosmanen, Pinja M." userId="7085e754-a2c4-42eb-ab54-dcbdcfd9d551" providerId="ADAL" clId="{0AA62BF4-780B-8B4D-A9B0-12080A458031}" dt="2018-09-10T18:59:50.754" v="4610" actId="20577"/>
          <ac:spMkLst>
            <pc:docMk/>
            <pc:sldMk cId="3677115369" sldId="426"/>
            <ac:spMk id="11" creationId="{06E4036D-9CB4-9847-B726-D76AA79A8FD5}"/>
          </ac:spMkLst>
        </pc:spChg>
        <pc:spChg chg="mod">
          <ac:chgData name="Kuosmanen, Pinja M." userId="7085e754-a2c4-42eb-ab54-dcbdcfd9d551" providerId="ADAL" clId="{0AA62BF4-780B-8B4D-A9B0-12080A458031}" dt="2018-09-10T19:21:06.753" v="4622" actId="20577"/>
          <ac:spMkLst>
            <pc:docMk/>
            <pc:sldMk cId="3677115369" sldId="426"/>
            <ac:spMk id="15" creationId="{36AB76F2-48BE-7445-8121-0D8416F9A20E}"/>
          </ac:spMkLst>
        </pc:spChg>
        <pc:picChg chg="add del mod">
          <ac:chgData name="Kuosmanen, Pinja M." userId="7085e754-a2c4-42eb-ab54-dcbdcfd9d551" providerId="ADAL" clId="{0AA62BF4-780B-8B4D-A9B0-12080A458031}" dt="2018-09-10T15:33:30.807" v="4412" actId="478"/>
          <ac:picMkLst>
            <pc:docMk/>
            <pc:sldMk cId="3677115369" sldId="426"/>
            <ac:picMk id="6" creationId="{F6A46ADD-43A8-4841-BFF2-19CC0A166402}"/>
          </ac:picMkLst>
        </pc:picChg>
        <pc:picChg chg="add del mod">
          <ac:chgData name="Kuosmanen, Pinja M." userId="7085e754-a2c4-42eb-ab54-dcbdcfd9d551" providerId="ADAL" clId="{0AA62BF4-780B-8B4D-A9B0-12080A458031}" dt="2018-09-10T15:54:00.366" v="4592" actId="478"/>
          <ac:picMkLst>
            <pc:docMk/>
            <pc:sldMk cId="3677115369" sldId="426"/>
            <ac:picMk id="8" creationId="{D61FE6CE-A411-7840-9C72-8CB0FD566BA9}"/>
          </ac:picMkLst>
        </pc:picChg>
        <pc:picChg chg="add del mod">
          <ac:chgData name="Kuosmanen, Pinja M." userId="7085e754-a2c4-42eb-ab54-dcbdcfd9d551" providerId="ADAL" clId="{0AA62BF4-780B-8B4D-A9B0-12080A458031}" dt="2018-09-10T15:53:40.804" v="4587" actId="478"/>
          <ac:picMkLst>
            <pc:docMk/>
            <pc:sldMk cId="3677115369" sldId="426"/>
            <ac:picMk id="10" creationId="{2D1129A3-5B01-7845-8E77-8BD7826C9CCB}"/>
          </ac:picMkLst>
        </pc:picChg>
        <pc:picChg chg="add mod">
          <ac:chgData name="Kuosmanen, Pinja M." userId="7085e754-a2c4-42eb-ab54-dcbdcfd9d551" providerId="ADAL" clId="{0AA62BF4-780B-8B4D-A9B0-12080A458031}" dt="2018-09-10T15:53:55.213" v="4591" actId="14100"/>
          <ac:picMkLst>
            <pc:docMk/>
            <pc:sldMk cId="3677115369" sldId="426"/>
            <ac:picMk id="13" creationId="{DDC0E876-607C-7042-B154-EA4476231F8C}"/>
          </ac:picMkLst>
        </pc:picChg>
        <pc:picChg chg="del">
          <ac:chgData name="Kuosmanen, Pinja M." userId="7085e754-a2c4-42eb-ab54-dcbdcfd9d551" providerId="ADAL" clId="{0AA62BF4-780B-8B4D-A9B0-12080A458031}" dt="2018-09-10T15:28:05.942" v="4390" actId="478"/>
          <ac:picMkLst>
            <pc:docMk/>
            <pc:sldMk cId="3677115369" sldId="426"/>
            <ac:picMk id="16" creationId="{5F17FC2D-2F66-B64E-AFEE-1E30F8C693E9}"/>
          </ac:picMkLst>
        </pc:picChg>
        <pc:picChg chg="add mod">
          <ac:chgData name="Kuosmanen, Pinja M." userId="7085e754-a2c4-42eb-ab54-dcbdcfd9d551" providerId="ADAL" clId="{0AA62BF4-780B-8B4D-A9B0-12080A458031}" dt="2018-09-10T15:54:24.899" v="4598" actId="14100"/>
          <ac:picMkLst>
            <pc:docMk/>
            <pc:sldMk cId="3677115369" sldId="426"/>
            <ac:picMk id="17" creationId="{34E5829B-7EEE-694B-B02A-67962970A4E7}"/>
          </ac:picMkLst>
        </pc:picChg>
        <pc:picChg chg="del mod">
          <ac:chgData name="Kuosmanen, Pinja M." userId="7085e754-a2c4-42eb-ab54-dcbdcfd9d551" providerId="ADAL" clId="{0AA62BF4-780B-8B4D-A9B0-12080A458031}" dt="2018-09-10T15:29:28.526" v="4403" actId="478"/>
          <ac:picMkLst>
            <pc:docMk/>
            <pc:sldMk cId="3677115369" sldId="426"/>
            <ac:picMk id="20" creationId="{8B3BB20B-F83A-944B-961E-A7561367351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BD7333-DD87-4773-BED3-E2892A4094EE}" type="datetimeFigureOut">
              <a:rPr lang="en-US" smtClean="0"/>
              <a:t>9/30/18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0E21C-7E3E-40C1-A5B4-152F0F11E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0446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D084F-DC83-4EB0-8CED-52E9AA3ECA1C}" type="datetimeFigureOut">
              <a:rPr lang="en-US" smtClean="0"/>
              <a:t>9/30/18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57E0A-F321-48DC-AF94-681D4DCF34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904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347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linear combination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946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Finish</a:t>
            </a:r>
            <a:r>
              <a:rPr lang="fi-FI" dirty="0"/>
              <a:t> </a:t>
            </a:r>
            <a:r>
              <a:rPr lang="fi-FI" dirty="0" err="1"/>
              <a:t>approximately</a:t>
            </a:r>
            <a:r>
              <a:rPr lang="fi-FI"/>
              <a:t> 12:40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716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066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Finish</a:t>
            </a:r>
            <a:r>
              <a:rPr lang="fi-FI" dirty="0"/>
              <a:t> </a:t>
            </a:r>
            <a:r>
              <a:rPr lang="fi-FI" dirty="0" err="1"/>
              <a:t>approximately</a:t>
            </a:r>
            <a:r>
              <a:rPr lang="fi-FI"/>
              <a:t> 13:50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9296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simple</a:t>
            </a:r>
            <a:r>
              <a:rPr lang="fi-FI" dirty="0"/>
              <a:t> </a:t>
            </a:r>
            <a:r>
              <a:rPr lang="fi-FI" dirty="0" err="1"/>
              <a:t>gates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available</a:t>
            </a:r>
            <a:r>
              <a:rPr lang="fi-FI" dirty="0"/>
              <a:t> in </a:t>
            </a:r>
            <a:r>
              <a:rPr lang="fi-FI" dirty="0" err="1"/>
              <a:t>composer</a:t>
            </a:r>
            <a:r>
              <a:rPr lang="fi-FI" dirty="0"/>
              <a:t> and </a:t>
            </a:r>
            <a:r>
              <a:rPr lang="fi-FI" dirty="0" err="1"/>
              <a:t>qiskit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complex</a:t>
            </a:r>
            <a:r>
              <a:rPr lang="fi-FI" dirty="0"/>
              <a:t> </a:t>
            </a:r>
            <a:r>
              <a:rPr lang="fi-FI" dirty="0" err="1"/>
              <a:t>ones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in </a:t>
            </a:r>
            <a:r>
              <a:rPr lang="fi-FI" dirty="0" err="1"/>
              <a:t>composer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/>
              <a:t>It is </a:t>
            </a:r>
            <a:r>
              <a:rPr lang="fi-FI" dirty="0" err="1"/>
              <a:t>good</a:t>
            </a:r>
            <a:r>
              <a:rPr lang="fi-FI" dirty="0"/>
              <a:t> to </a:t>
            </a:r>
            <a:r>
              <a:rPr lang="fi-FI" dirty="0" err="1"/>
              <a:t>know</a:t>
            </a:r>
            <a:r>
              <a:rPr lang="fi-FI" dirty="0"/>
              <a:t> </a:t>
            </a:r>
            <a:r>
              <a:rPr lang="fi-FI" dirty="0" err="1"/>
              <a:t>how</a:t>
            </a:r>
            <a:r>
              <a:rPr lang="fi-FI" dirty="0"/>
              <a:t> </a:t>
            </a:r>
            <a:r>
              <a:rPr lang="fi-FI" dirty="0" err="1"/>
              <a:t>they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build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simple</a:t>
            </a:r>
            <a:r>
              <a:rPr lang="fi-FI" dirty="0"/>
              <a:t> </a:t>
            </a:r>
            <a:r>
              <a:rPr lang="fi-FI" dirty="0" err="1"/>
              <a:t>gates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Qiskit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some</a:t>
            </a:r>
            <a:r>
              <a:rPr lang="fi-FI" dirty="0"/>
              <a:t> </a:t>
            </a:r>
            <a:r>
              <a:rPr lang="fi-FI" dirty="0" err="1"/>
              <a:t>extensions</a:t>
            </a:r>
            <a:r>
              <a:rPr lang="fi-FI" dirty="0"/>
              <a:t>, </a:t>
            </a:r>
            <a:r>
              <a:rPr lang="fi-FI" dirty="0" err="1"/>
              <a:t>where</a:t>
            </a:r>
            <a:r>
              <a:rPr lang="fi-FI" dirty="0"/>
              <a:t> </a:t>
            </a:r>
            <a:r>
              <a:rPr lang="fi-FI" dirty="0" err="1"/>
              <a:t>these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available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/>
              <a:t>If </a:t>
            </a:r>
            <a:r>
              <a:rPr lang="fi-FI" dirty="0" err="1"/>
              <a:t>somebody</a:t>
            </a:r>
            <a:r>
              <a:rPr lang="fi-FI" dirty="0"/>
              <a:t> is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comfortable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matrices</a:t>
            </a:r>
            <a:r>
              <a:rPr lang="fi-FI" dirty="0"/>
              <a:t> </a:t>
            </a:r>
            <a:r>
              <a:rPr lang="fi-FI" dirty="0" err="1"/>
              <a:t>than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gates</a:t>
            </a:r>
            <a:r>
              <a:rPr lang="fi-FI" dirty="0"/>
              <a:t> and </a:t>
            </a:r>
            <a:r>
              <a:rPr lang="fi-FI" dirty="0" err="1"/>
              <a:t>circuits</a:t>
            </a:r>
            <a:r>
              <a:rPr lang="fi-FI" dirty="0"/>
              <a:t> </a:t>
            </a:r>
            <a:r>
              <a:rPr lang="fi-FI" dirty="0">
                <a:sym typeface="Wingdings" pitchFamily="2" charset="2"/>
              </a:rPr>
              <a:t> </a:t>
            </a:r>
            <a:r>
              <a:rPr lang="fi-FI" dirty="0"/>
              <a:t>Show </a:t>
            </a:r>
            <a:r>
              <a:rPr lang="fi-FI" dirty="0" err="1"/>
              <a:t>how</a:t>
            </a:r>
            <a:r>
              <a:rPr lang="fi-FI" dirty="0"/>
              <a:t> </a:t>
            </a:r>
            <a:r>
              <a:rPr lang="fi-FI" dirty="0" err="1"/>
              <a:t>controlled</a:t>
            </a:r>
            <a:r>
              <a:rPr lang="fi-FI" dirty="0"/>
              <a:t> Z-</a:t>
            </a:r>
            <a:r>
              <a:rPr lang="fi-FI" dirty="0" err="1"/>
              <a:t>gate</a:t>
            </a:r>
            <a:r>
              <a:rPr lang="fi-FI" dirty="0"/>
              <a:t> is </a:t>
            </a:r>
            <a:r>
              <a:rPr lang="fi-FI" dirty="0" err="1"/>
              <a:t>constructed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matrices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/>
              <a:t>IH x XC x IH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5875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give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inputs</a:t>
            </a:r>
            <a:r>
              <a:rPr lang="fi-FI" dirty="0"/>
              <a:t>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oracle</a:t>
            </a:r>
            <a:r>
              <a:rPr lang="fi-FI" dirty="0"/>
              <a:t> </a:t>
            </a:r>
            <a:r>
              <a:rPr lang="fi-FI" dirty="0">
                <a:sym typeface="Wingdings" pitchFamily="2" charset="2"/>
              </a:rPr>
              <a:t></a:t>
            </a:r>
            <a:r>
              <a:rPr lang="fi-FI" dirty="0"/>
              <a:t> it </a:t>
            </a:r>
            <a:r>
              <a:rPr lang="fi-FI" dirty="0" err="1"/>
              <a:t>checks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was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winner</a:t>
            </a:r>
            <a:r>
              <a:rPr lang="fi-FI" dirty="0"/>
              <a:t> </a:t>
            </a:r>
            <a:r>
              <a:rPr lang="fi-FI" dirty="0">
                <a:sym typeface="Wingdings" pitchFamily="2" charset="2"/>
              </a:rPr>
              <a:t></a:t>
            </a:r>
            <a:r>
              <a:rPr lang="fi-FI" dirty="0"/>
              <a:t> it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swap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phase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amplitude</a:t>
            </a:r>
            <a:r>
              <a:rPr lang="fi-FI" dirty="0"/>
              <a:t> </a:t>
            </a:r>
            <a:r>
              <a:rPr lang="fi-FI" dirty="0" err="1"/>
              <a:t>corresponding</a:t>
            </a:r>
            <a:r>
              <a:rPr lang="fi-FI" dirty="0"/>
              <a:t>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winner</a:t>
            </a:r>
            <a:r>
              <a:rPr lang="fi-FI" dirty="0"/>
              <a:t> </a:t>
            </a:r>
            <a:r>
              <a:rPr lang="fi-FI" dirty="0" err="1"/>
              <a:t>state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/>
              <a:t>If </a:t>
            </a:r>
            <a:r>
              <a:rPr lang="fi-FI" dirty="0" err="1"/>
              <a:t>statement</a:t>
            </a:r>
            <a:r>
              <a:rPr lang="fi-FI" dirty="0"/>
              <a:t> of a </a:t>
            </a:r>
            <a:r>
              <a:rPr lang="fi-FI" dirty="0" err="1"/>
              <a:t>database</a:t>
            </a:r>
            <a:endParaRPr lang="fi-FI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Explain with binary initialization first, then superposition state. 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type</a:t>
            </a:r>
            <a:r>
              <a:rPr lang="fi-FI" dirty="0"/>
              <a:t> of </a:t>
            </a:r>
            <a:r>
              <a:rPr lang="fi-FI" dirty="0" err="1"/>
              <a:t>encoding</a:t>
            </a:r>
            <a:r>
              <a:rPr lang="fi-FI" dirty="0"/>
              <a:t> is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way</a:t>
            </a:r>
            <a:r>
              <a:rPr lang="fi-FI" dirty="0"/>
              <a:t> to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check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particular</a:t>
            </a:r>
            <a:r>
              <a:rPr lang="fi-FI" dirty="0"/>
              <a:t> </a:t>
            </a:r>
            <a:r>
              <a:rPr lang="fi-FI" dirty="0" err="1"/>
              <a:t>way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useful</a:t>
            </a:r>
            <a:r>
              <a:rPr lang="fi-FI" dirty="0"/>
              <a:t> </a:t>
            </a:r>
            <a:r>
              <a:rPr lang="fi-FI" dirty="0" err="1"/>
              <a:t>later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4571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95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b="0" dirty="0"/>
              <a:t>The convectional technology of silicon chips is </a:t>
            </a:r>
            <a:r>
              <a:rPr lang="en-US" b="0" dirty="0">
                <a:highlight>
                  <a:srgbClr val="00FF7D"/>
                </a:highlight>
              </a:rPr>
              <a:t>already governed by quantum physics</a:t>
            </a:r>
            <a:r>
              <a:rPr lang="en-US" b="0" dirty="0"/>
              <a:t>, but the computation is classic.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b="0" dirty="0">
                <a:highlight>
                  <a:srgbClr val="00FF7D"/>
                </a:highlight>
              </a:rPr>
              <a:t>Quantum information systems (QIS) is different </a:t>
            </a:r>
            <a:r>
              <a:rPr lang="en-US" b="0" dirty="0"/>
              <a:t>from quantum computing.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b="0" dirty="0"/>
              <a:t>Quantum computer </a:t>
            </a:r>
            <a:r>
              <a:rPr lang="en-US" b="0" dirty="0">
                <a:highlight>
                  <a:srgbClr val="00FF7D"/>
                </a:highlight>
              </a:rPr>
              <a:t>does not run classical algorithms on a quantum hardware</a:t>
            </a:r>
            <a:r>
              <a:rPr lang="en-US" b="0" dirty="0"/>
              <a:t>. The computation method is fundamentally different form classical computing, e.g. your laptop computer is more similar to human brain than to a quantum computer.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722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755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092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Later</a:t>
            </a:r>
            <a:r>
              <a:rPr lang="fi-FI" dirty="0"/>
              <a:t> on,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implement</a:t>
            </a:r>
            <a:r>
              <a:rPr lang="fi-FI" dirty="0"/>
              <a:t> a </a:t>
            </a:r>
            <a:r>
              <a:rPr lang="fi-FI" dirty="0" err="1"/>
              <a:t>database</a:t>
            </a:r>
            <a:r>
              <a:rPr lang="fi-FI" dirty="0"/>
              <a:t> </a:t>
            </a:r>
            <a:r>
              <a:rPr lang="fi-FI" dirty="0" err="1"/>
              <a:t>search</a:t>
            </a:r>
            <a:r>
              <a:rPr lang="fi-FI" dirty="0"/>
              <a:t> </a:t>
            </a:r>
            <a:r>
              <a:rPr lang="fi-FI" dirty="0" err="1"/>
              <a:t>algorithm</a:t>
            </a:r>
            <a:r>
              <a:rPr lang="fi-FI" dirty="0"/>
              <a:t>, </a:t>
            </a:r>
            <a:r>
              <a:rPr lang="fi-FI" dirty="0" err="1"/>
              <a:t>which</a:t>
            </a:r>
            <a:r>
              <a:rPr lang="fi-FI" dirty="0"/>
              <a:t> is </a:t>
            </a:r>
            <a:r>
              <a:rPr lang="fi-FI" dirty="0" err="1"/>
              <a:t>one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rare</a:t>
            </a:r>
            <a:r>
              <a:rPr lang="fi-FI" dirty="0"/>
              <a:t> </a:t>
            </a:r>
            <a:r>
              <a:rPr lang="fi-FI" dirty="0" err="1"/>
              <a:t>algorithms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actually</a:t>
            </a:r>
            <a:r>
              <a:rPr lang="fi-FI" dirty="0"/>
              <a:t> is </a:t>
            </a:r>
            <a:r>
              <a:rPr lang="fi-FI" dirty="0" err="1"/>
              <a:t>proven</a:t>
            </a:r>
            <a:r>
              <a:rPr lang="fi-FI" dirty="0"/>
              <a:t> to </a:t>
            </a:r>
            <a:r>
              <a:rPr lang="fi-FI" dirty="0" err="1"/>
              <a:t>have</a:t>
            </a:r>
            <a:r>
              <a:rPr lang="fi-FI"/>
              <a:t> </a:t>
            </a:r>
            <a:r>
              <a:rPr lang="fi-FI" dirty="0" err="1"/>
              <a:t>quantum</a:t>
            </a:r>
            <a:r>
              <a:rPr lang="fi-FI" dirty="0"/>
              <a:t> </a:t>
            </a:r>
            <a:r>
              <a:rPr lang="fi-FI" dirty="0" err="1"/>
              <a:t>speedup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So</a:t>
            </a:r>
            <a:r>
              <a:rPr lang="fi-FI" dirty="0"/>
              <a:t>, </a:t>
            </a:r>
            <a:r>
              <a:rPr lang="fi-FI" dirty="0" err="1"/>
              <a:t>there</a:t>
            </a:r>
            <a:r>
              <a:rPr lang="fi-FI" dirty="0"/>
              <a:t> is a </a:t>
            </a:r>
            <a:r>
              <a:rPr lang="fi-FI" dirty="0" err="1"/>
              <a:t>list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set </a:t>
            </a:r>
            <a:r>
              <a:rPr lang="fi-FI"/>
              <a:t>of </a:t>
            </a:r>
            <a:r>
              <a:rPr lang="fi-FI" dirty="0" err="1"/>
              <a:t>items</a:t>
            </a:r>
            <a:r>
              <a:rPr lang="fi-FI" dirty="0"/>
              <a:t>,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err="1"/>
              <a:t>unique</a:t>
            </a:r>
            <a:r>
              <a:rPr lang="fi-FI"/>
              <a:t> </a:t>
            </a:r>
            <a:r>
              <a:rPr lang="fi-FI" dirty="0" err="1"/>
              <a:t>property</a:t>
            </a:r>
            <a:r>
              <a:rPr lang="fi-FI" dirty="0"/>
              <a:t>, and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call</a:t>
            </a:r>
            <a:r>
              <a:rPr lang="fi-FI" dirty="0"/>
              <a:t> it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winner</a:t>
            </a:r>
            <a:r>
              <a:rPr lang="fi-FI" dirty="0"/>
              <a:t> (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want</a:t>
            </a:r>
            <a:r>
              <a:rPr lang="fi-FI" dirty="0"/>
              <a:t> to </a:t>
            </a:r>
            <a:r>
              <a:rPr lang="fi-FI" dirty="0" err="1"/>
              <a:t>find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database</a:t>
            </a:r>
            <a:r>
              <a:rPr lang="fi-FI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First</a:t>
            </a:r>
            <a:r>
              <a:rPr lang="fi-FI" dirty="0"/>
              <a:t>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want</a:t>
            </a:r>
            <a:r>
              <a:rPr lang="fi-FI" dirty="0"/>
              <a:t> to </a:t>
            </a:r>
            <a:r>
              <a:rPr lang="fi-FI" dirty="0" err="1"/>
              <a:t>know</a:t>
            </a:r>
            <a:r>
              <a:rPr lang="fi-FI" dirty="0"/>
              <a:t>, </a:t>
            </a:r>
            <a:r>
              <a:rPr lang="fi-FI" dirty="0" err="1"/>
              <a:t>how</a:t>
            </a:r>
            <a:r>
              <a:rPr lang="fi-FI" dirty="0"/>
              <a:t> to </a:t>
            </a:r>
            <a:r>
              <a:rPr lang="fi-FI" dirty="0" err="1"/>
              <a:t>implement</a:t>
            </a:r>
            <a:r>
              <a:rPr lang="fi-FI"/>
              <a:t> </a:t>
            </a:r>
            <a:r>
              <a:rPr lang="fi-FI" dirty="0"/>
              <a:t>a </a:t>
            </a:r>
            <a:r>
              <a:rPr lang="fi-FI" dirty="0" err="1"/>
              <a:t>checking</a:t>
            </a:r>
            <a:r>
              <a:rPr lang="fi-FI" dirty="0"/>
              <a:t> </a:t>
            </a:r>
            <a:r>
              <a:rPr lang="fi-FI" dirty="0" err="1"/>
              <a:t>mechanism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function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tell</a:t>
            </a:r>
            <a:r>
              <a:rPr lang="fi-FI" dirty="0"/>
              <a:t> us </a:t>
            </a:r>
            <a:r>
              <a:rPr lang="fi-FI" dirty="0" err="1"/>
              <a:t>if</a:t>
            </a:r>
            <a:r>
              <a:rPr lang="fi-FI" dirty="0"/>
              <a:t> an </a:t>
            </a:r>
            <a:r>
              <a:rPr lang="fi-FI" dirty="0" err="1"/>
              <a:t>item</a:t>
            </a:r>
            <a:r>
              <a:rPr lang="fi-FI" dirty="0"/>
              <a:t> </a:t>
            </a:r>
            <a:r>
              <a:rPr lang="fi-FI" dirty="0" err="1"/>
              <a:t>was</a:t>
            </a:r>
            <a:r>
              <a:rPr lang="fi-FI" dirty="0"/>
              <a:t> </a:t>
            </a:r>
            <a:r>
              <a:rPr lang="fi-FI" err="1"/>
              <a:t>the</a:t>
            </a:r>
            <a:r>
              <a:rPr lang="fi-FI"/>
              <a:t> </a:t>
            </a:r>
            <a:r>
              <a:rPr lang="fi-FI" dirty="0" err="1"/>
              <a:t>winner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not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call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function</a:t>
            </a:r>
            <a:r>
              <a:rPr lang="fi-FI"/>
              <a:t> </a:t>
            </a:r>
            <a:r>
              <a:rPr lang="fi-FI" dirty="0"/>
              <a:t>”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oracle</a:t>
            </a:r>
            <a:r>
              <a:rPr lang="fi-FI" dirty="0"/>
              <a:t>”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err="1"/>
              <a:t>treat</a:t>
            </a:r>
            <a:r>
              <a:rPr lang="fi-FI"/>
              <a:t> </a:t>
            </a:r>
            <a:r>
              <a:rPr lang="fi-FI" dirty="0"/>
              <a:t>it as a </a:t>
            </a:r>
            <a:r>
              <a:rPr lang="fi-FI" dirty="0" err="1"/>
              <a:t>checking</a:t>
            </a:r>
            <a:r>
              <a:rPr lang="fi-FI" dirty="0"/>
              <a:t> </a:t>
            </a:r>
            <a:r>
              <a:rPr lang="fi-FI" dirty="0" err="1"/>
              <a:t>mechanism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even</a:t>
            </a:r>
            <a:r>
              <a:rPr lang="fi-FI" dirty="0"/>
              <a:t> an </a:t>
            </a:r>
            <a:r>
              <a:rPr lang="fi-FI" dirty="0" err="1"/>
              <a:t>if-condition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324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/>
              <a:t>A python SDK for </a:t>
            </a:r>
            <a:r>
              <a:rPr lang="fi-FI" dirty="0" err="1"/>
              <a:t>building</a:t>
            </a:r>
            <a:r>
              <a:rPr lang="fi-FI" dirty="0"/>
              <a:t> </a:t>
            </a:r>
            <a:r>
              <a:rPr lang="fi-FI" err="1"/>
              <a:t>quantum</a:t>
            </a:r>
            <a:r>
              <a:rPr lang="fi-FI"/>
              <a:t> </a:t>
            </a:r>
            <a:r>
              <a:rPr lang="fi-FI" dirty="0" err="1"/>
              <a:t>circuits</a:t>
            </a:r>
            <a:endParaRPr lang="fi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i-FI" dirty="0" err="1"/>
              <a:t>Possible</a:t>
            </a:r>
            <a:r>
              <a:rPr lang="fi-FI" dirty="0"/>
              <a:t> to </a:t>
            </a:r>
            <a:r>
              <a:rPr lang="fi-FI" dirty="0" err="1"/>
              <a:t>simulate</a:t>
            </a:r>
            <a:r>
              <a:rPr lang="fi-FI" dirty="0"/>
              <a:t> </a:t>
            </a:r>
            <a:r>
              <a:rPr lang="fi-FI" dirty="0" err="1"/>
              <a:t>locally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run</a:t>
            </a:r>
            <a:r>
              <a:rPr lang="fi-FI" dirty="0"/>
              <a:t> on IBM </a:t>
            </a:r>
            <a:r>
              <a:rPr lang="fi-FI" dirty="0" err="1"/>
              <a:t>backend</a:t>
            </a:r>
            <a:endParaRPr lang="fi-FI" dirty="0"/>
          </a:p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281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87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075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295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9.emf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247" y="-1978838"/>
            <a:ext cx="6261100" cy="6337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9973" y="3429000"/>
            <a:ext cx="5195454" cy="1447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9973" y="5283203"/>
            <a:ext cx="5195455" cy="1346197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defRPr sz="2000" b="1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50000"/>
              </a:lnSpc>
              <a:spcAft>
                <a:spcPts val="0"/>
              </a:spcAft>
              <a:defRPr sz="2000" b="1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50000"/>
              </a:lnSpc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700" y="716961"/>
            <a:ext cx="2520000" cy="18426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012" y="6197601"/>
            <a:ext cx="2048400" cy="3570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60" y="568102"/>
            <a:ext cx="2409014" cy="240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981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976" userDrawn="1">
          <p15:clr>
            <a:srgbClr val="FBAE40"/>
          </p15:clr>
        </p15:guide>
        <p15:guide id="2" pos="7219" userDrawn="1">
          <p15:clr>
            <a:srgbClr val="FBAE40"/>
          </p15:clr>
        </p15:guide>
        <p15:guide id="3" orient="horz" pos="375" userDrawn="1">
          <p15:clr>
            <a:srgbClr val="FBAE40"/>
          </p15:clr>
        </p15:guide>
        <p15:guide id="4" orient="horz" pos="1840" userDrawn="1">
          <p15:clr>
            <a:srgbClr val="FBAE40"/>
          </p15:clr>
        </p15:guide>
        <p15:guide id="5" pos="38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ter: White Centered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01982" y="3048000"/>
            <a:ext cx="8094518" cy="1117600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5400">
                <a:solidFill>
                  <a:schemeClr val="bg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Master: White Centered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01982" y="3048000"/>
            <a:ext cx="8094518" cy="1117600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5400">
                <a:solidFill>
                  <a:schemeClr val="bg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1240560" y="1828802"/>
            <a:ext cx="7793182" cy="4689475"/>
          </a:xfrm>
        </p:spPr>
        <p:txBody>
          <a:bodyPr/>
          <a:lstStyle>
            <a:lvl1pPr marL="569911" indent="-514350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512762" indent="-457200">
              <a:buFont typeface="+mj-lt"/>
              <a:buAutoNum type="arabicPeriod"/>
              <a:defRPr/>
            </a:lvl2pPr>
            <a:lvl3pPr marL="627056" indent="-342900">
              <a:buFont typeface="+mj-lt"/>
              <a:buAutoNum type="arabicPeriod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2017 Accenture. </a:t>
            </a:r>
            <a:r>
              <a:rPr lang="en-US" dirty="0"/>
              <a:t>All rights reserved.</a:t>
            </a:r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7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1240560" y="1828802"/>
            <a:ext cx="7793182" cy="4689475"/>
          </a:xfrm>
        </p:spPr>
        <p:txBody>
          <a:bodyPr/>
          <a:lstStyle>
            <a:lvl1pPr marL="569911" indent="-514350">
              <a:buFont typeface="+mj-lt"/>
              <a:buAutoNum type="arabicPeriod"/>
              <a:defRPr/>
            </a:lvl1pPr>
            <a:lvl2pPr marL="512762" indent="-457200">
              <a:buFont typeface="+mj-lt"/>
              <a:buAutoNum type="arabicPeriod"/>
              <a:defRPr/>
            </a:lvl2pPr>
            <a:lvl3pPr marL="627056" indent="-342900">
              <a:buFont typeface="+mj-lt"/>
              <a:buAutoNum type="arabicPeriod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2017 Accenture. </a:t>
            </a:r>
            <a:r>
              <a:rPr lang="en-US" dirty="0"/>
              <a:t>All rights reserved.</a:t>
            </a:r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78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1240560" y="1828802"/>
            <a:ext cx="7793182" cy="4689475"/>
          </a:xfrm>
        </p:spPr>
        <p:txBody>
          <a:bodyPr/>
          <a:lstStyle>
            <a:lvl1pPr marL="569911" indent="-514350">
              <a:buFont typeface="+mj-lt"/>
              <a:buAutoNum type="arabicPeriod"/>
              <a:defRPr/>
            </a:lvl1pPr>
            <a:lvl2pPr marL="512762" indent="-457200">
              <a:buFont typeface="+mj-lt"/>
              <a:buAutoNum type="arabicPeriod"/>
              <a:defRPr/>
            </a:lvl2pPr>
            <a:lvl3pPr marL="627056" indent="-342900">
              <a:buFont typeface="+mj-lt"/>
              <a:buAutoNum type="arabicPeriod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2017 Accenture. </a:t>
            </a:r>
            <a:r>
              <a:rPr lang="en-US" dirty="0"/>
              <a:t>All rights reserved.</a:t>
            </a:r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8572500" cy="4689475"/>
          </a:xfrm>
        </p:spPr>
        <p:txBody>
          <a:bodyPr/>
          <a:lstStyle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204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ort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1446928" y="1828802"/>
            <a:ext cx="4661772" cy="468947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FontTx/>
              <a:buNone/>
              <a:defRPr sz="2000" b="0"/>
            </a:lvl1pPr>
            <a:lvl2pPr marL="55562" indent="0">
              <a:lnSpc>
                <a:spcPct val="100000"/>
              </a:lnSpc>
              <a:buFontTx/>
              <a:buNone/>
              <a:defRPr sz="2000" b="0"/>
            </a:lvl2pPr>
            <a:lvl3pPr marL="284156" indent="0">
              <a:lnSpc>
                <a:spcPct val="100000"/>
              </a:lnSpc>
              <a:buFontTx/>
              <a:buNone/>
              <a:defRPr sz="2000" b="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52832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9"/>
          </p:nvPr>
        </p:nvSpPr>
        <p:spPr>
          <a:xfrm>
            <a:off x="6096000" y="0"/>
            <a:ext cx="6096000" cy="685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41012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ort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72009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71882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9"/>
          </p:nvPr>
        </p:nvSpPr>
        <p:spPr>
          <a:xfrm>
            <a:off x="7912100" y="0"/>
            <a:ext cx="4279900" cy="685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hort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32639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33147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9"/>
          </p:nvPr>
        </p:nvSpPr>
        <p:spPr>
          <a:xfrm>
            <a:off x="3949700" y="0"/>
            <a:ext cx="8242300" cy="685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Master: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0632"/>
            <a:ext cx="12195539" cy="684736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820" y="1849917"/>
            <a:ext cx="3189916" cy="31899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0255" y="-3300499"/>
            <a:ext cx="12597541" cy="124126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9973" y="3429000"/>
            <a:ext cx="5195454" cy="1447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9973" y="5283203"/>
            <a:ext cx="5195455" cy="1346197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defRPr sz="2000" b="1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50000"/>
              </a:lnSpc>
              <a:spcAft>
                <a:spcPts val="0"/>
              </a:spcAft>
              <a:defRPr sz="2000" b="1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50000"/>
              </a:lnSpc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692150"/>
            <a:ext cx="2484247" cy="18160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012" y="6197601"/>
            <a:ext cx="2048400" cy="357009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70" userDrawn="1">
          <p15:clr>
            <a:srgbClr val="FBAE40"/>
          </p15:clr>
        </p15:guide>
        <p15:guide id="2" orient="horz" pos="1172" userDrawn="1">
          <p15:clr>
            <a:srgbClr val="FBAE40"/>
          </p15:clr>
        </p15:guide>
        <p15:guide id="3" pos="6175" userDrawn="1">
          <p15:clr>
            <a:srgbClr val="FBAE40"/>
          </p15:clr>
        </p15:guide>
        <p15:guide id="4" orient="horz" pos="311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32616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EDED"/>
          </a:solidFill>
          <a:ln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25500" y="1943099"/>
            <a:ext cx="4851400" cy="14097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0"/>
            <a:ext cx="6883400" cy="68580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7823201" y="2667003"/>
            <a:ext cx="2514599" cy="2603497"/>
          </a:xfrm>
        </p:spPr>
        <p:txBody>
          <a:bodyPr/>
          <a:lstStyle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616200"/>
            <a:ext cx="889000" cy="660400"/>
          </a:xfrm>
          <a:prstGeom prst="rect">
            <a:avLst/>
          </a:prstGeom>
        </p:spPr>
      </p:pic>
      <p:sp>
        <p:nvSpPr>
          <p:cNvPr id="12" name="Content Placeholder 5"/>
          <p:cNvSpPr>
            <a:spLocks noGrp="1"/>
          </p:cNvSpPr>
          <p:nvPr>
            <p:ph sz="quarter" idx="22" hasCustomPrompt="1"/>
          </p:nvPr>
        </p:nvSpPr>
        <p:spPr>
          <a:xfrm>
            <a:off x="2286000" y="3721103"/>
            <a:ext cx="3403600" cy="2070098"/>
          </a:xfrm>
        </p:spPr>
        <p:txBody>
          <a:bodyPr>
            <a:normAutofit/>
          </a:bodyPr>
          <a:lstStyle>
            <a:lvl1pPr>
              <a:defRPr sz="2000" b="0"/>
            </a:lvl1pPr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96998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ng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25500" y="1943099"/>
            <a:ext cx="4851400" cy="14097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0"/>
            <a:ext cx="6883400" cy="68580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7823201" y="2667003"/>
            <a:ext cx="2514599" cy="2603497"/>
          </a:xfrm>
        </p:spPr>
        <p:txBody>
          <a:bodyPr/>
          <a:lstStyle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616200"/>
            <a:ext cx="889000" cy="660400"/>
          </a:xfrm>
          <a:prstGeom prst="rect">
            <a:avLst/>
          </a:prstGeom>
        </p:spPr>
      </p:pic>
      <p:sp>
        <p:nvSpPr>
          <p:cNvPr id="12" name="Content Placeholder 5"/>
          <p:cNvSpPr>
            <a:spLocks noGrp="1"/>
          </p:cNvSpPr>
          <p:nvPr>
            <p:ph sz="quarter" idx="22" hasCustomPrompt="1"/>
          </p:nvPr>
        </p:nvSpPr>
        <p:spPr>
          <a:xfrm>
            <a:off x="2286000" y="3721103"/>
            <a:ext cx="3403600" cy="2070098"/>
          </a:xfrm>
        </p:spPr>
        <p:txBody>
          <a:bodyPr>
            <a:normAutofit/>
          </a:bodyPr>
          <a:lstStyle>
            <a:lvl1pPr>
              <a:defRPr sz="2000" b="0"/>
            </a:lvl1pPr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57150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9"/>
          </p:nvPr>
        </p:nvSpPr>
        <p:spPr>
          <a:xfrm>
            <a:off x="6096000" y="1828802"/>
            <a:ext cx="5715000" cy="46894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spcAft>
                <a:spcPts val="1200"/>
              </a:spcAft>
              <a:defRPr sz="2000"/>
            </a:lvl2pPr>
            <a:lvl3pPr marL="514338" indent="-230182">
              <a:buFont typeface="Graphik" panose="020B0503030202060203" pitchFamily="34" charset="0"/>
              <a:buChar char="–"/>
              <a:defRPr sz="1600"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293365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68592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6071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429000"/>
            <a:ext cx="3051384" cy="3429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8" y="3429000"/>
            <a:ext cx="3027022" cy="3429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300" y="0"/>
            <a:ext cx="3055805" cy="344773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6096000" y="0"/>
            <a:ext cx="30456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3050400" y="3429000"/>
            <a:ext cx="30456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9146400" y="3429000"/>
            <a:ext cx="30456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96157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1" y="571500"/>
            <a:ext cx="8572500" cy="2971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8000" spc="-150" baseline="0"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0999" y="3543300"/>
            <a:ext cx="8572501" cy="3162300"/>
          </a:xfrm>
        </p:spPr>
        <p:txBody>
          <a:bodyPr>
            <a:noAutofit/>
          </a:bodyPr>
          <a:lstStyle>
            <a:lvl1pPr marL="0" indent="0">
              <a:lnSpc>
                <a:spcPct val="65000"/>
              </a:lnSpc>
              <a:spcAft>
                <a:spcPts val="600"/>
              </a:spcAft>
              <a:defRPr sz="4400" b="1" spc="-150" baseline="0">
                <a:latin typeface="+mn-lt"/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defRPr sz="4400" b="0" cap="none" baseline="0"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defRPr sz="2800" b="0" cap="none" baseline="0">
                <a:latin typeface="+mn-lt"/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None/>
              <a:defRPr sz="2000" b="0" cap="none" baseline="0">
                <a:latin typeface="+mn-lt"/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None/>
              <a:defRPr sz="1200" b="0" cap="none" baseline="0">
                <a:latin typeface="+mn-lt"/>
              </a:defRPr>
            </a:lvl5pPr>
            <a:lvl7pPr>
              <a:defRPr b="1">
                <a:latin typeface="+mn-lt"/>
              </a:defRPr>
            </a:lvl7pPr>
            <a:lvl8pPr>
              <a:defRPr>
                <a:latin typeface="+mn-lt"/>
              </a:defRPr>
            </a:lvl8pPr>
            <a:lvl9pPr>
              <a:defRPr>
                <a:latin typeface="+mn-lt"/>
              </a:defRPr>
            </a:lvl9pPr>
          </a:lstStyle>
          <a:p>
            <a:pPr lvl="0"/>
            <a:r>
              <a:rPr lang="en-US" dirty="0" err="1"/>
              <a:t>fIrst</a:t>
            </a:r>
            <a:r>
              <a:rPr lang="en-US" dirty="0"/>
              <a:t>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60689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: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001982" y="3048000"/>
            <a:ext cx="8094518" cy="1117600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60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732161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ter: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521" y="-1295434"/>
            <a:ext cx="6660000" cy="6562229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7652476" y="2990538"/>
            <a:ext cx="3252867" cy="821763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100" b="1" i="0" dirty="0">
                <a:latin typeface="Graphik" charset="0"/>
                <a:ea typeface="Graphik" charset="0"/>
                <a:cs typeface="Graphik" charset="0"/>
              </a:rPr>
              <a:t>CO-CREATION.</a:t>
            </a:r>
          </a:p>
          <a:p>
            <a:pPr>
              <a:lnSpc>
                <a:spcPct val="80000"/>
              </a:lnSpc>
            </a:pPr>
            <a:r>
              <a:rPr lang="en-US" sz="2100" b="1" i="0" dirty="0">
                <a:latin typeface="Graphik" charset="0"/>
                <a:ea typeface="Graphik" charset="0"/>
                <a:cs typeface="Graphik" charset="0"/>
              </a:rPr>
              <a:t>PROTOTYPING.</a:t>
            </a:r>
          </a:p>
          <a:p>
            <a:pPr>
              <a:lnSpc>
                <a:spcPct val="80000"/>
              </a:lnSpc>
            </a:pPr>
            <a:r>
              <a:rPr lang="en-US" sz="2100" b="1" i="0" dirty="0">
                <a:latin typeface="Graphik" charset="0"/>
                <a:ea typeface="Graphik" charset="0"/>
                <a:cs typeface="Graphik" charset="0"/>
              </a:rPr>
              <a:t>NEW</a:t>
            </a:r>
            <a:r>
              <a:rPr lang="en-US" sz="2100" b="1" i="0" baseline="0" dirty="0">
                <a:latin typeface="Graphik" charset="0"/>
                <a:ea typeface="Graphik" charset="0"/>
                <a:cs typeface="Graphik" charset="0"/>
              </a:rPr>
              <a:t> TECHNOLOGIES.</a:t>
            </a:r>
            <a:endParaRPr lang="en-US" sz="2100" b="1" i="0" dirty="0">
              <a:latin typeface="Graphik" charset="0"/>
              <a:ea typeface="Graphik" charset="0"/>
              <a:cs typeface="Graphik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9973" y="3429000"/>
            <a:ext cx="5195454" cy="1447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bg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89973" y="5283203"/>
            <a:ext cx="5195455" cy="1346197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defRPr sz="2000" b="1" baseline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50000"/>
              </a:lnSpc>
              <a:spcAft>
                <a:spcPts val="0"/>
              </a:spcAft>
              <a:defRPr sz="2000" b="1" cap="none" baseline="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50000"/>
              </a:lnSpc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876" y="704850"/>
            <a:ext cx="2484247" cy="18160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304" y="6229832"/>
            <a:ext cx="2016000" cy="3008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40" y="584200"/>
            <a:ext cx="2406338" cy="2406338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2" userDrawn="1">
          <p15:clr>
            <a:srgbClr val="FBAE40"/>
          </p15:clr>
        </p15:guide>
        <p15:guide id="2" pos="7568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  <p15:guide id="4" orient="horz" pos="2987" userDrawn="1">
          <p15:clr>
            <a:srgbClr val="FBAE40"/>
          </p15:clr>
        </p15:guide>
        <p15:guide id="5" pos="379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Master: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0632"/>
            <a:ext cx="12195539" cy="684736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820" y="1849917"/>
            <a:ext cx="3189916" cy="31899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52" y="-1137326"/>
            <a:ext cx="9711511" cy="95689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90273" y="3022600"/>
            <a:ext cx="5195454" cy="1447800"/>
          </a:xfr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990273" y="4953003"/>
            <a:ext cx="5195455" cy="1346197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defRPr sz="2000" b="1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50000"/>
              </a:lnSpc>
              <a:spcAft>
                <a:spcPts val="0"/>
              </a:spcAft>
              <a:defRPr sz="2000" b="1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50000"/>
              </a:lnSpc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50000"/>
              </a:lnSpc>
              <a:buNone/>
              <a:defRPr sz="20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51" y="6343280"/>
            <a:ext cx="1188000" cy="2601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012" y="6197601"/>
            <a:ext cx="2048400" cy="357009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3886200"/>
            <a:ext cx="12191999" cy="1371600"/>
          </a:xfrm>
        </p:spPr>
        <p:txBody>
          <a:bodyPr tIns="0" anchor="t" anchorCtr="0">
            <a:noAutofit/>
          </a:bodyPr>
          <a:lstStyle>
            <a:lvl1pPr algn="ctr">
              <a:lnSpc>
                <a:spcPct val="70000"/>
              </a:lnSpc>
              <a:defRPr sz="4800" i="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028700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pos="602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White Centered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3539" y="10632"/>
            <a:ext cx="12195539" cy="684736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-1666139"/>
            <a:ext cx="10895664" cy="107357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05100" y="2290764"/>
            <a:ext cx="7239000" cy="2515823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48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1316836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0" pos="6000" userDrawn="1">
          <p15:clr>
            <a:srgbClr val="FBAE40"/>
          </p15:clr>
        </p15:guide>
        <p15:guide id="2" orient="horz" pos="184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White Centered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-1666139"/>
            <a:ext cx="10895664" cy="1073571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705100" y="2290764"/>
            <a:ext cx="7239000" cy="2515823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48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2551040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: White Centered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01982" y="1371600"/>
            <a:ext cx="8094518" cy="1117600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5400">
                <a:solidFill>
                  <a:schemeClr val="bg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0464980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Master: White Centered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EDED"/>
          </a:solidFill>
          <a:ln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01982" y="977900"/>
            <a:ext cx="8094518" cy="1117600"/>
          </a:xfrm>
        </p:spPr>
        <p:txBody>
          <a:bodyPr tIns="0" anchor="ctr" anchorCtr="0">
            <a:noAutofit/>
          </a:bodyPr>
          <a:lstStyle>
            <a:lvl1pPr algn="ctr">
              <a:lnSpc>
                <a:spcPct val="70000"/>
              </a:lnSpc>
              <a:defRPr sz="54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1001"/>
            <a:ext cx="11430000" cy="12954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8800"/>
            <a:ext cx="11430000" cy="46863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84910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722" r:id="rId2"/>
    <p:sldLayoutId id="2147483711" r:id="rId3"/>
    <p:sldLayoutId id="2147483723" r:id="rId4"/>
    <p:sldLayoutId id="2147483704" r:id="rId5"/>
    <p:sldLayoutId id="2147483708" r:id="rId6"/>
    <p:sldLayoutId id="2147483709" r:id="rId7"/>
    <p:sldLayoutId id="2147483710" r:id="rId8"/>
    <p:sldLayoutId id="2147483716" r:id="rId9"/>
    <p:sldLayoutId id="2147483714" r:id="rId10"/>
    <p:sldLayoutId id="2147483715" r:id="rId11"/>
  </p:sldLayoutIdLst>
  <p:hf hdr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85000"/>
        </a:lnSpc>
        <a:spcBef>
          <a:spcPts val="0"/>
        </a:spcBef>
        <a:buFont typeface="Arial" panose="020B0604020202020204" pitchFamily="34" charset="0"/>
        <a:buNone/>
        <a:defRPr sz="1800" b="1" kern="1200" cap="all" baseline="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3034" indent="-169858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46066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12750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224" userDrawn="1">
          <p15:clr>
            <a:srgbClr val="F26B43"/>
          </p15:clr>
        </p15:guide>
        <p15:guide id="2" pos="5640" userDrawn="1">
          <p15:clr>
            <a:srgbClr val="F26B43"/>
          </p15:clr>
        </p15:guide>
        <p15:guide id="4" userDrawn="1">
          <p15:clr>
            <a:srgbClr val="F26B43"/>
          </p15:clr>
        </p15:guide>
        <p15:guide id="5" orient="horz" pos="240" userDrawn="1">
          <p15:clr>
            <a:srgbClr val="F26B43"/>
          </p15:clr>
        </p15:guide>
        <p15:guide id="6" orient="horz" userDrawn="1">
          <p15:clr>
            <a:srgbClr val="F26B43"/>
          </p15:clr>
        </p15:guide>
        <p15:guide id="7" pos="7680" userDrawn="1">
          <p15:clr>
            <a:srgbClr val="F26B43"/>
          </p15:clr>
        </p15:guide>
        <p15:guide id="9" pos="240" userDrawn="1">
          <p15:clr>
            <a:srgbClr val="F26B43"/>
          </p15:clr>
        </p15:guide>
        <p15:guide id="10" orient="horz" pos="4224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3" pos="2040" userDrawn="1">
          <p15:clr>
            <a:srgbClr val="F26B43"/>
          </p15:clr>
        </p15:guide>
        <p15:guide id="14" pos="7440" userDrawn="1">
          <p15:clr>
            <a:srgbClr val="F26B43"/>
          </p15:clr>
        </p15:guide>
        <p15:guide id="15" orient="horz" pos="2232" userDrawn="1">
          <p15:clr>
            <a:srgbClr val="F26B43"/>
          </p15:clr>
        </p15:guide>
        <p15:guide id="16" orient="horz" pos="32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8800"/>
            <a:ext cx="11430000" cy="46863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2017 Accenture. </a:t>
            </a:r>
            <a:r>
              <a:rPr lang="en-US" dirty="0"/>
              <a:t>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6202" y="6519009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00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21" r:id="rId3"/>
    <p:sldLayoutId id="2147483705" r:id="rId4"/>
    <p:sldLayoutId id="2147483720" r:id="rId5"/>
    <p:sldLayoutId id="2147483700" r:id="rId6"/>
    <p:sldLayoutId id="2147483717" r:id="rId7"/>
    <p:sldLayoutId id="2147483718" r:id="rId8"/>
    <p:sldLayoutId id="2147483706" r:id="rId9"/>
    <p:sldLayoutId id="2147483676" r:id="rId10"/>
    <p:sldLayoutId id="2147483719" r:id="rId11"/>
    <p:sldLayoutId id="2147483701" r:id="rId12"/>
    <p:sldLayoutId id="2147483702" r:id="rId13"/>
    <p:sldLayoutId id="2147483664" r:id="rId14"/>
    <p:sldLayoutId id="2147483724" r:id="rId15"/>
  </p:sldLayoutIdLst>
  <p:hf hdr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5561" indent="0" algn="l" defTabSz="914377" rtl="0" eaLnBrk="1" latinLnBrk="0" hangingPunct="1">
        <a:lnSpc>
          <a:spcPct val="85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b="1" kern="1200" cap="none" baseline="0">
          <a:solidFill>
            <a:schemeClr val="tx1"/>
          </a:solidFill>
          <a:latin typeface="+mj-lt"/>
          <a:ea typeface="+mn-ea"/>
          <a:cs typeface="+mn-cs"/>
        </a:defRPr>
      </a:lvl1pPr>
      <a:lvl2pPr marL="285744" indent="-230182" algn="l" defTabSz="914377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38" indent="-230182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Graphik" panose="020B05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783" indent="-17144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29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674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52" userDrawn="1">
          <p15:clr>
            <a:srgbClr val="F26B43"/>
          </p15:clr>
        </p15:guide>
        <p15:guide id="2" pos="5640" userDrawn="1">
          <p15:clr>
            <a:srgbClr val="F26B43"/>
          </p15:clr>
        </p15:guide>
        <p15:guide id="3" userDrawn="1">
          <p15:clr>
            <a:srgbClr val="F26B43"/>
          </p15:clr>
        </p15:guide>
        <p15:guide id="6" orient="horz" userDrawn="1">
          <p15:clr>
            <a:srgbClr val="F26B43"/>
          </p15:clr>
        </p15:guide>
        <p15:guide id="8" pos="7680" userDrawn="1">
          <p15:clr>
            <a:srgbClr val="F26B43"/>
          </p15:clr>
        </p15:guide>
        <p15:guide id="9" pos="240" userDrawn="1">
          <p15:clr>
            <a:srgbClr val="F26B43"/>
          </p15:clr>
        </p15:guide>
        <p15:guide id="10" orient="horz" pos="4224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3" pos="2040" userDrawn="1">
          <p15:clr>
            <a:srgbClr val="F26B43"/>
          </p15:clr>
        </p15:guide>
        <p15:guide id="14" pos="7440" userDrawn="1">
          <p15:clr>
            <a:srgbClr val="F26B43"/>
          </p15:clr>
        </p15:guide>
        <p15:guide id="16" orient="horz" pos="240" userDrawn="1">
          <p15:clr>
            <a:srgbClr val="F26B43"/>
          </p15:clr>
        </p15:guide>
        <p15:guide id="17" orient="horz" pos="4104" userDrawn="1">
          <p15:clr>
            <a:srgbClr val="F26B43"/>
          </p15:clr>
        </p15:guide>
        <p15:guide id="18" orient="horz" pos="216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1001"/>
            <a:ext cx="11430000" cy="12954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8800"/>
            <a:ext cx="11430000" cy="4690206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6202" y="6519009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068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7" r:id="rId2"/>
  </p:sldLayoutIdLst>
  <p:hf hdr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7149" indent="0" algn="l" defTabSz="914377" rtl="0" eaLnBrk="1" latinLnBrk="0" hangingPunct="1">
        <a:lnSpc>
          <a:spcPct val="85000"/>
        </a:lnSpc>
        <a:spcBef>
          <a:spcPts val="0"/>
        </a:spcBef>
        <a:buFont typeface="Arial" panose="020B0604020202020204" pitchFamily="34" charset="0"/>
        <a:buNone/>
        <a:defRPr sz="18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57149" indent="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57149" indent="0" algn="l" defTabSz="914377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94" indent="-169858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400041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71486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b="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248" userDrawn="1">
          <p15:clr>
            <a:srgbClr val="F26B43"/>
          </p15:clr>
        </p15:guide>
        <p15:guide id="2" pos="5640" userDrawn="1">
          <p15:clr>
            <a:srgbClr val="F26B43"/>
          </p15:clr>
        </p15:guide>
        <p15:guide id="4" userDrawn="1">
          <p15:clr>
            <a:srgbClr val="F26B43"/>
          </p15:clr>
        </p15:guide>
        <p15:guide id="5" orient="horz" pos="240" userDrawn="1">
          <p15:clr>
            <a:srgbClr val="F26B43"/>
          </p15:clr>
        </p15:guide>
        <p15:guide id="6" orient="horz" userDrawn="1">
          <p15:clr>
            <a:srgbClr val="F26B43"/>
          </p15:clr>
        </p15:guide>
        <p15:guide id="7" pos="7680" userDrawn="1">
          <p15:clr>
            <a:srgbClr val="F26B43"/>
          </p15:clr>
        </p15:guide>
        <p15:guide id="9" pos="240" userDrawn="1">
          <p15:clr>
            <a:srgbClr val="F26B43"/>
          </p15:clr>
        </p15:guide>
        <p15:guide id="10" orient="horz" pos="4224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3" pos="2040" userDrawn="1">
          <p15:clr>
            <a:srgbClr val="F26B43"/>
          </p15:clr>
        </p15:guide>
        <p15:guide id="14" orient="horz" pos="2232" userDrawn="1">
          <p15:clr>
            <a:srgbClr val="F26B43"/>
          </p15:clr>
        </p15:guide>
        <p15:guide id="15" pos="7440" userDrawn="1">
          <p15:clr>
            <a:srgbClr val="F26B43"/>
          </p15:clr>
        </p15:guide>
        <p15:guide id="16" orient="horz" pos="4104" userDrawn="1">
          <p15:clr>
            <a:srgbClr val="F26B43"/>
          </p15:clr>
        </p15:guide>
        <p15:guide id="17" orient="horz" pos="32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ybinder.org/v2/gh/HassanNaseri/quantum-computing-handson/master" TargetMode="External"/><Relationship Id="rId2" Type="http://schemas.openxmlformats.org/officeDocument/2006/relationships/hyperlink" Target="https://github.com/HassanNaseri/quantum-computing-handson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://localhost:8889/notebooks/search_classic.ipynb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qiskit.org/documentation/quickstart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qiskit.org/documentation/_autodoc/qiskit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quantumexperience.ng.bluemix.net/qx/account/advanced" TargetMode="External"/><Relationship Id="rId4" Type="http://schemas.openxmlformats.org/officeDocument/2006/relationships/hyperlink" Target="https://quantumexperience.ng.bluemix.net/qx/editor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mybinder.org/v2/gh/HassanNaseri/quantum-computing-handson/master" TargetMode="Externa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quantumexperience.ng.bluemix.net/proxy/tutorial/full-user-guide/004-Quantum_Algorithms/070-Grover's_Algorithm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mybinder.org/v2/gh/HassanNaseri/quantum-computing-handson/master" TargetMode="Externa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emf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png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9.png"/><Relationship Id="rId4" Type="http://schemas.openxmlformats.org/officeDocument/2006/relationships/image" Target="../media/image5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G"/><Relationship Id="rId3" Type="http://schemas.openxmlformats.org/officeDocument/2006/relationships/hyperlink" Target="https://algassert.com/quirk#circuit={&quot;cols&quot;:[[&quot;X&quot;],[1,&quot;H&quot;],[&quot;&#8226;&quot;,&quot;X&quot;],[1,&quot;H&quot;]]}" TargetMode="External"/><Relationship Id="rId7" Type="http://schemas.openxmlformats.org/officeDocument/2006/relationships/image" Target="../media/image6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2.png"/><Relationship Id="rId5" Type="http://schemas.openxmlformats.org/officeDocument/2006/relationships/hyperlink" Target="https://algassert.com/quirk#circuit={&quot;cols&quot;:[[&quot;H&quot;,&quot;H&quot;],[&quot;Z^%C2%BD&quot;,&quot;Z^%C2%BD&quot;],[1,&quot;H&quot;],[&quot;&#8226;&quot;,&quot;X&quot;],[1,&quot;H&quot;],[&quot;Z^%C2%BD&quot;,&quot;Z^%C2%BD&quot;],[&quot;H&quot;,&quot;H&quot;]]}" TargetMode="External"/><Relationship Id="rId4" Type="http://schemas.openxmlformats.org/officeDocument/2006/relationships/hyperlink" Target="https://algassert.com/quirk#circuit={&quot;cols&quot;:[[&quot;Z^%C2%BD&quot;,&quot;Z^%C2%BD&quot;],[1,&quot;H&quot;],[&quot;&#8226;&quot;,&quot;X&quot;],[1,&quot;H&quot;],[&quot;Z^%C2%BD&quot;,&quot;Z^%C2%BD&quot;]]}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68.png"/><Relationship Id="rId7" Type="http://schemas.openxmlformats.org/officeDocument/2006/relationships/image" Target="../media/image4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80.png"/><Relationship Id="rId5" Type="http://schemas.openxmlformats.org/officeDocument/2006/relationships/image" Target="../media/image470.png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mybinder.org/v2/gh/HassanNaseri/quantum-computing-handson/master" TargetMode="Externa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qiskit.org/documentation/aqua/" TargetMode="Externa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people.cs.uchicago.edu/~razborov/teaching/QuantumComputing/notes.pdf" TargetMode="External"/><Relationship Id="rId3" Type="http://schemas.openxmlformats.org/officeDocument/2006/relationships/hyperlink" Target="https://www.youtube.com/watch?v=X2q1PuI2RFI&amp;list=PL1826E60FD05B44E4" TargetMode="External"/><Relationship Id="rId7" Type="http://schemas.openxmlformats.org/officeDocument/2006/relationships/hyperlink" Target="https://mediaexchange.accenture.com/media/t/0_s769log0" TargetMode="External"/><Relationship Id="rId2" Type="http://schemas.openxmlformats.org/officeDocument/2006/relationships/hyperlink" Target="https://people.cs.umass.edu/~strubell/doc/quantum_tutorial.pdf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accenture.com/t00010101T000000__w__/br-pt/_acnmedia/PDF-45/Accenture-Innovating-Quantum-Computing-Novo.pdf" TargetMode="External"/><Relationship Id="rId5" Type="http://schemas.openxmlformats.org/officeDocument/2006/relationships/hyperlink" Target="https://algassert.com/quirk" TargetMode="External"/><Relationship Id="rId10" Type="http://schemas.openxmlformats.org/officeDocument/2006/relationships/hyperlink" Target="https://www.youtube.com/watch?v=OYp_Mq_-Q0s" TargetMode="External"/><Relationship Id="rId4" Type="http://schemas.openxmlformats.org/officeDocument/2006/relationships/hyperlink" Target="https://quantumexperience.ng.bluemix.net/proxy/tutorial/full-user-guide/introduction.html" TargetMode="External"/><Relationship Id="rId9" Type="http://schemas.openxmlformats.org/officeDocument/2006/relationships/hyperlink" Target="https://www.cs.cmu.edu/~odonnell/quantum15/lecture04.pdf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89973" y="3069303"/>
            <a:ext cx="5195454" cy="1447800"/>
          </a:xfrm>
        </p:spPr>
        <p:txBody>
          <a:bodyPr/>
          <a:lstStyle/>
          <a:p>
            <a:r>
              <a:rPr lang="en-US" dirty="0"/>
              <a:t>Quantum Computing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2.10.2018</a:t>
            </a:r>
          </a:p>
          <a:p>
            <a:r>
              <a:rPr lang="en-US" dirty="0"/>
              <a:t>Hassan </a:t>
            </a:r>
            <a:r>
              <a:rPr lang="en-US" dirty="0" err="1"/>
              <a:t>Naseri</a:t>
            </a:r>
            <a:r>
              <a:rPr lang="en-US" dirty="0"/>
              <a:t>, </a:t>
            </a:r>
            <a:r>
              <a:rPr lang="en-US" dirty="0" err="1"/>
              <a:t>PiNJA</a:t>
            </a:r>
            <a:r>
              <a:rPr lang="en-US" dirty="0"/>
              <a:t> Kuosmanen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EA358A62-2DFC-644E-A167-D02AB99EC77E}"/>
              </a:ext>
            </a:extLst>
          </p:cNvPr>
          <p:cNvSpPr txBox="1">
            <a:spLocks/>
          </p:cNvSpPr>
          <p:nvPr/>
        </p:nvSpPr>
        <p:spPr>
          <a:xfrm>
            <a:off x="589973" y="4886287"/>
            <a:ext cx="5949723" cy="5391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6000" b="1" kern="1200" cap="all" baseline="0">
                <a:solidFill>
                  <a:schemeClr val="tx1"/>
                </a:solidFill>
                <a:latin typeface="Graphik Black" panose="020B0A03030202060203" pitchFamily="34" charset="0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5"/>
                </a:solidFill>
              </a:rPr>
              <a:t>Tech-Arch DAY</a:t>
            </a:r>
          </a:p>
        </p:txBody>
      </p:sp>
    </p:spTree>
    <p:extLst>
      <p:ext uri="{BB962C8B-B14F-4D97-AF65-F5344CB8AC3E}">
        <p14:creationId xmlns:p14="http://schemas.microsoft.com/office/powerpoint/2010/main" val="1133970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8" y="380999"/>
            <a:ext cx="11125203" cy="1146859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FF7D"/>
                </a:solidFill>
              </a:rPr>
              <a:t>PROBLEM SETUP </a:t>
            </a:r>
            <a:br>
              <a:rPr lang="en-US" sz="4400" dirty="0"/>
            </a:br>
            <a:r>
              <a:rPr lang="en-US" sz="4400" dirty="0"/>
              <a:t>UNSTRUCTURED DATABASE SEARCH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371490" cy="206375"/>
          </a:xfrm>
        </p:spPr>
        <p:txBody>
          <a:bodyPr/>
          <a:lstStyle/>
          <a:p>
            <a:r>
              <a:rPr lang="en-US" dirty="0"/>
              <a:t>Copyright © 2017 Accenture. All rights reserved.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506202" y="6519009"/>
            <a:ext cx="304799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67C471F-126F-2C44-923B-44035F1503B1}"/>
                  </a:ext>
                </a:extLst>
              </p:cNvPr>
              <p:cNvSpPr txBox="1"/>
              <p:nvPr/>
            </p:nvSpPr>
            <p:spPr>
              <a:xfrm>
                <a:off x="497711" y="1867971"/>
                <a:ext cx="10819646" cy="4148636"/>
              </a:xfrm>
              <a:prstGeom prst="rect">
                <a:avLst/>
              </a:prstGeom>
              <a:noFill/>
            </p:spPr>
            <p:txBody>
              <a:bodyPr wrap="square" lIns="0" tIns="0" rIns="0" bIns="45720" rtlCol="0">
                <a:spAutoFit/>
              </a:bodyPr>
              <a:lstStyle/>
              <a:p>
                <a:pPr marL="571494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/>
                  <a:t>We are searching for one item with a unique property in a large list of N items where there is no specific structure (e.g. order) in the dataset.</a:t>
                </a:r>
              </a:p>
              <a:p>
                <a:pPr marL="285744" lvl="1">
                  <a:lnSpc>
                    <a:spcPct val="150000"/>
                  </a:lnSpc>
                </a:pPr>
                <a:endParaRPr lang="en-US" b="1" dirty="0"/>
              </a:p>
              <a:p>
                <a:pPr marL="285744" lvl="1">
                  <a:lnSpc>
                    <a:spcPct val="150000"/>
                  </a:lnSpc>
                </a:pPr>
                <a:endParaRPr lang="en-US" b="1" dirty="0"/>
              </a:p>
              <a:p>
                <a:pPr marL="285744" lvl="1">
                  <a:lnSpc>
                    <a:spcPct val="150000"/>
                  </a:lnSpc>
                </a:pPr>
                <a:endParaRPr lang="en-US" b="1" dirty="0"/>
              </a:p>
              <a:p>
                <a:pPr marL="285744" lvl="1">
                  <a:lnSpc>
                    <a:spcPct val="150000"/>
                  </a:lnSpc>
                </a:pPr>
                <a:endParaRPr lang="en-US" b="1" dirty="0"/>
              </a:p>
              <a:p>
                <a:pPr marL="285744" lvl="1">
                  <a:lnSpc>
                    <a:spcPct val="150000"/>
                  </a:lnSpc>
                </a:pPr>
                <a:endParaRPr lang="en-US" b="1" dirty="0"/>
              </a:p>
              <a:p>
                <a:pPr marL="571494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i-FI" dirty="0"/>
                  <a:t>A </a:t>
                </a:r>
                <a:r>
                  <a:rPr lang="fi-FI" dirty="0" err="1"/>
                  <a:t>list</a:t>
                </a:r>
                <a:r>
                  <a:rPr lang="fi-FI" dirty="0"/>
                  <a:t> of </a:t>
                </a:r>
                <a14:m>
                  <m:oMath xmlns:m="http://schemas.openxmlformats.org/officeDocument/2006/math">
                    <m:r>
                      <a:rPr lang="fi-FI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i-FI" dirty="0"/>
                  <a:t> </a:t>
                </a:r>
                <a:r>
                  <a:rPr lang="fi-FI" dirty="0" err="1"/>
                  <a:t>items</a:t>
                </a:r>
                <a:r>
                  <a:rPr lang="fi-FI" dirty="0"/>
                  <a:t>. </a:t>
                </a:r>
                <a:r>
                  <a:rPr lang="fi-FI" dirty="0" err="1"/>
                  <a:t>Only</a:t>
                </a:r>
                <a:r>
                  <a:rPr lang="fi-FI" dirty="0"/>
                  <a:t> </a:t>
                </a:r>
                <a:r>
                  <a:rPr lang="fi-FI" dirty="0" err="1"/>
                  <a:t>one</a:t>
                </a:r>
                <a:r>
                  <a:rPr lang="fi-FI" dirty="0"/>
                  <a:t> </a:t>
                </a:r>
                <a:r>
                  <a:rPr lang="fi-FI" dirty="0" err="1"/>
                  <a:t>has</a:t>
                </a:r>
                <a:r>
                  <a:rPr lang="fi-FI" dirty="0"/>
                  <a:t> a </a:t>
                </a:r>
                <a:r>
                  <a:rPr lang="fi-FI" b="1" dirty="0" err="1">
                    <a:highlight>
                      <a:srgbClr val="00FF7D"/>
                    </a:highlight>
                  </a:rPr>
                  <a:t>unique</a:t>
                </a:r>
                <a:r>
                  <a:rPr lang="fi-FI" b="1" dirty="0">
                    <a:highlight>
                      <a:srgbClr val="00FF7D"/>
                    </a:highlight>
                  </a:rPr>
                  <a:t> </a:t>
                </a:r>
                <a:r>
                  <a:rPr lang="fi-FI" b="1" dirty="0" err="1">
                    <a:highlight>
                      <a:srgbClr val="00FF7D"/>
                    </a:highlight>
                  </a:rPr>
                  <a:t>property</a:t>
                </a:r>
                <a:r>
                  <a:rPr lang="fi-FI" b="1" dirty="0">
                    <a:highlight>
                      <a:srgbClr val="00FF7D"/>
                    </a:highlight>
                  </a:rPr>
                  <a:t> </a:t>
                </a:r>
                <a:r>
                  <a:rPr lang="fi-FI" dirty="0" err="1"/>
                  <a:t>that</a:t>
                </a:r>
                <a:r>
                  <a:rPr lang="fi-FI" dirty="0"/>
                  <a:t> </a:t>
                </a:r>
                <a:r>
                  <a:rPr lang="fi-FI" dirty="0" err="1"/>
                  <a:t>we</a:t>
                </a:r>
                <a:r>
                  <a:rPr lang="fi-FI" dirty="0"/>
                  <a:t> </a:t>
                </a:r>
                <a:r>
                  <a:rPr lang="fi-FI" dirty="0" err="1"/>
                  <a:t>wish</a:t>
                </a:r>
                <a:r>
                  <a:rPr lang="fi-FI" dirty="0"/>
                  <a:t> to </a:t>
                </a:r>
                <a:r>
                  <a:rPr lang="fi-FI" dirty="0" err="1"/>
                  <a:t>locate</a:t>
                </a:r>
                <a:r>
                  <a:rPr lang="fi-FI" dirty="0"/>
                  <a:t>; </a:t>
                </a:r>
                <a:r>
                  <a:rPr lang="fi-FI" dirty="0" err="1"/>
                  <a:t>aka</a:t>
                </a:r>
                <a:r>
                  <a:rPr lang="fi-FI" dirty="0"/>
                  <a:t> </a:t>
                </a:r>
                <a:r>
                  <a:rPr lang="fi-FI" dirty="0" err="1"/>
                  <a:t>winner</a:t>
                </a:r>
                <a:r>
                  <a:rPr lang="fi-FI" dirty="0"/>
                  <a:t> </a:t>
                </a:r>
                <a14:m>
                  <m:oMath xmlns:m="http://schemas.openxmlformats.org/officeDocument/2006/math">
                    <m:r>
                      <a:rPr lang="fi-FI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fi-FI" dirty="0"/>
                  <a:t>.</a:t>
                </a:r>
              </a:p>
              <a:p>
                <a:pPr marL="571494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i-FI" dirty="0" err="1"/>
                  <a:t>We</a:t>
                </a:r>
                <a:r>
                  <a:rPr lang="fi-FI" dirty="0"/>
                  <a:t> </a:t>
                </a:r>
                <a:r>
                  <a:rPr lang="fi-FI" dirty="0" err="1"/>
                  <a:t>have</a:t>
                </a:r>
                <a:r>
                  <a:rPr lang="fi-FI" dirty="0"/>
                  <a:t> a </a:t>
                </a:r>
                <a:r>
                  <a:rPr lang="fi-FI" dirty="0" err="1"/>
                  <a:t>check</a:t>
                </a:r>
                <a:r>
                  <a:rPr lang="fi-FI" dirty="0"/>
                  <a:t> </a:t>
                </a:r>
                <a:r>
                  <a:rPr lang="fi-FI" dirty="0" err="1"/>
                  <a:t>function</a:t>
                </a:r>
                <a:r>
                  <a:rPr lang="fi-FI" dirty="0"/>
                  <a:t> to </a:t>
                </a:r>
                <a:r>
                  <a:rPr lang="fi-FI" dirty="0" err="1"/>
                  <a:t>test</a:t>
                </a:r>
                <a:r>
                  <a:rPr lang="fi-FI" dirty="0"/>
                  <a:t> </a:t>
                </a:r>
                <a:r>
                  <a:rPr lang="fi-FI" dirty="0" err="1"/>
                  <a:t>if</a:t>
                </a:r>
                <a:r>
                  <a:rPr lang="fi-FI" dirty="0"/>
                  <a:t> a </a:t>
                </a:r>
                <a:r>
                  <a:rPr lang="fi-FI" dirty="0" err="1"/>
                  <a:t>given</a:t>
                </a:r>
                <a:r>
                  <a:rPr lang="fi-FI" dirty="0"/>
                  <a:t> </a:t>
                </a:r>
                <a:r>
                  <a:rPr lang="fi-FI" dirty="0" err="1"/>
                  <a:t>entry</a:t>
                </a:r>
                <a:r>
                  <a:rPr lang="fi-FI" dirty="0"/>
                  <a:t> is </a:t>
                </a:r>
                <a:r>
                  <a:rPr lang="fi-FI" dirty="0" err="1"/>
                  <a:t>winner</a:t>
                </a:r>
                <a:r>
                  <a:rPr lang="fi-FI" dirty="0"/>
                  <a:t> </a:t>
                </a:r>
                <a:r>
                  <a:rPr lang="fi-FI" dirty="0" err="1"/>
                  <a:t>or</a:t>
                </a:r>
                <a:r>
                  <a:rPr lang="fi-FI" dirty="0"/>
                  <a:t> </a:t>
                </a:r>
                <a:r>
                  <a:rPr lang="fi-FI" dirty="0" err="1"/>
                  <a:t>not</a:t>
                </a:r>
                <a:r>
                  <a:rPr lang="fi-FI" dirty="0"/>
                  <a:t>, </a:t>
                </a:r>
                <a:r>
                  <a:rPr lang="fi-FI" dirty="0" err="1"/>
                  <a:t>aka</a:t>
                </a:r>
                <a:r>
                  <a:rPr lang="fi-FI" dirty="0"/>
                  <a:t> Oracle.</a:t>
                </a:r>
              </a:p>
              <a:p>
                <a:pPr marL="571494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i-FI" dirty="0" err="1"/>
                  <a:t>Example</a:t>
                </a:r>
                <a:r>
                  <a:rPr lang="fi-FI" dirty="0"/>
                  <a:t>: </a:t>
                </a:r>
                <a:r>
                  <a:rPr lang="fi-FI" dirty="0" err="1"/>
                  <a:t>checking</a:t>
                </a:r>
                <a:r>
                  <a:rPr lang="fi-FI" dirty="0"/>
                  <a:t> </a:t>
                </a:r>
                <a:r>
                  <a:rPr lang="fi-FI" dirty="0" err="1"/>
                  <a:t>boxes</a:t>
                </a:r>
                <a:r>
                  <a:rPr lang="fi-FI" dirty="0"/>
                  <a:t> </a:t>
                </a:r>
                <a:r>
                  <a:rPr lang="fi-FI" dirty="0" err="1"/>
                  <a:t>one</a:t>
                </a:r>
                <a:r>
                  <a:rPr lang="fi-FI" dirty="0"/>
                  <a:t> </a:t>
                </a:r>
                <a:r>
                  <a:rPr lang="fi-FI" dirty="0" err="1"/>
                  <a:t>by</a:t>
                </a:r>
                <a:r>
                  <a:rPr lang="fi-FI" dirty="0"/>
                  <a:t> </a:t>
                </a:r>
                <a:r>
                  <a:rPr lang="fi-FI" dirty="0" err="1"/>
                  <a:t>one</a:t>
                </a:r>
                <a:r>
                  <a:rPr lang="fi-FI" dirty="0"/>
                  <a:t> to </a:t>
                </a:r>
                <a:r>
                  <a:rPr lang="fi-FI" dirty="0" err="1"/>
                  <a:t>find</a:t>
                </a:r>
                <a:r>
                  <a:rPr lang="fi-FI" dirty="0"/>
                  <a:t> </a:t>
                </a:r>
                <a:r>
                  <a:rPr lang="fi-FI" dirty="0" err="1"/>
                  <a:t>the</a:t>
                </a:r>
                <a:r>
                  <a:rPr lang="fi-FI" dirty="0"/>
                  <a:t> </a:t>
                </a:r>
                <a:r>
                  <a:rPr lang="fi-FI" dirty="0" err="1"/>
                  <a:t>only</a:t>
                </a:r>
                <a:r>
                  <a:rPr lang="fi-FI" dirty="0"/>
                  <a:t> </a:t>
                </a:r>
                <a:r>
                  <a:rPr lang="fi-FI" dirty="0" err="1"/>
                  <a:t>one</a:t>
                </a:r>
                <a:r>
                  <a:rPr lang="fi-FI" dirty="0"/>
                  <a:t> box </a:t>
                </a:r>
                <a:r>
                  <a:rPr lang="fi-FI" dirty="0" err="1"/>
                  <a:t>that</a:t>
                </a:r>
                <a:r>
                  <a:rPr lang="fi-FI" dirty="0"/>
                  <a:t> </a:t>
                </a:r>
                <a:r>
                  <a:rPr lang="fi-FI" dirty="0" err="1"/>
                  <a:t>contains</a:t>
                </a:r>
                <a:r>
                  <a:rPr lang="fi-FI" dirty="0"/>
                  <a:t> an </a:t>
                </a:r>
                <a:r>
                  <a:rPr lang="fi-FI" dirty="0" err="1"/>
                  <a:t>apple</a:t>
                </a:r>
                <a:r>
                  <a:rPr lang="fi-FI" dirty="0"/>
                  <a:t>!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67C471F-126F-2C44-923B-44035F150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11" y="1867971"/>
                <a:ext cx="10819646" cy="4148636"/>
              </a:xfrm>
              <a:prstGeom prst="rect">
                <a:avLst/>
              </a:prstGeom>
              <a:blipFill>
                <a:blip r:embed="rId3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6F944866-046D-C147-B1E2-3C292FF7CB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66" t="13188" r="9413" b="26328"/>
          <a:stretch/>
        </p:blipFill>
        <p:spPr>
          <a:xfrm>
            <a:off x="2893942" y="3246549"/>
            <a:ext cx="6099314" cy="13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571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26A03D-4E0C-7445-A329-362585A9E91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0999" y="1551008"/>
            <a:ext cx="7888358" cy="4690766"/>
          </a:xfrm>
        </p:spPr>
        <p:txBody>
          <a:bodyPr>
            <a:normAutofit/>
          </a:bodyPr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sz="2000" b="0" dirty="0" err="1"/>
              <a:t>Find</a:t>
            </a:r>
            <a:r>
              <a:rPr lang="fi-FI" sz="2000" b="0" dirty="0"/>
              <a:t> </a:t>
            </a:r>
            <a:r>
              <a:rPr lang="fi-FI" sz="2000" b="0" dirty="0" err="1"/>
              <a:t>code</a:t>
            </a:r>
            <a:r>
              <a:rPr lang="fi-FI" sz="2000" b="0" dirty="0"/>
              <a:t> in GitHub </a:t>
            </a:r>
            <a:r>
              <a:rPr lang="fi-FI" sz="2000" b="0" dirty="0" err="1"/>
              <a:t>or</a:t>
            </a:r>
            <a:r>
              <a:rPr lang="fi-FI" sz="2000" b="0" dirty="0"/>
              <a:t> in </a:t>
            </a:r>
            <a:r>
              <a:rPr lang="fi-FI" sz="2000" b="0" dirty="0" err="1"/>
              <a:t>myBinder</a:t>
            </a:r>
            <a:endParaRPr lang="fi-FI" sz="2000" b="0" dirty="0"/>
          </a:p>
          <a:p>
            <a:pPr marL="742944" lvl="1" indent="-457200"/>
            <a:r>
              <a:rPr lang="fi-FI" sz="1400" b="0" dirty="0">
                <a:hlinkClick r:id="rId2"/>
              </a:rPr>
              <a:t>https://github.com/HassanNaseri/quantum-computing-handson</a:t>
            </a:r>
            <a:endParaRPr lang="fi-FI" sz="1400" b="0" dirty="0"/>
          </a:p>
          <a:p>
            <a:pPr marL="742944" lvl="1" indent="-457200"/>
            <a:r>
              <a:rPr lang="fi-FI" sz="1400" dirty="0">
                <a:hlinkClick r:id="rId3"/>
              </a:rPr>
              <a:t>https://mybinder.org/v2/gh/HassanNaseri/quantum-computing-handson/master</a:t>
            </a:r>
            <a:endParaRPr lang="en-US" sz="14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endParaRPr lang="en-US" sz="18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000" b="0" dirty="0"/>
              <a:t>Open the </a:t>
            </a:r>
            <a:r>
              <a:rPr lang="en-US" sz="2000" b="0" dirty="0" err="1"/>
              <a:t>Jupyter</a:t>
            </a:r>
            <a:r>
              <a:rPr lang="en-US" sz="2000" b="0" dirty="0"/>
              <a:t> Notebook file: </a:t>
            </a:r>
            <a:r>
              <a:rPr lang="fi-FI" sz="2000" dirty="0">
                <a:hlinkClick r:id="rId4"/>
              </a:rPr>
              <a:t>search_classic.ipynb</a:t>
            </a:r>
            <a:endParaRPr lang="fi-FI" sz="2000" dirty="0"/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sz="200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sz="2000" dirty="0" err="1"/>
              <a:t>You</a:t>
            </a:r>
            <a:r>
              <a:rPr lang="fi-FI" sz="2000" dirty="0"/>
              <a:t> </a:t>
            </a:r>
            <a:r>
              <a:rPr lang="fi-FI" sz="2000" dirty="0" err="1"/>
              <a:t>can</a:t>
            </a:r>
            <a:r>
              <a:rPr lang="fi-FI" sz="2000" dirty="0"/>
              <a:t> </a:t>
            </a:r>
            <a:r>
              <a:rPr lang="fi-FI" sz="2000" dirty="0" err="1"/>
              <a:t>run</a:t>
            </a:r>
            <a:r>
              <a:rPr lang="fi-FI" sz="2000" dirty="0"/>
              <a:t> </a:t>
            </a:r>
            <a:r>
              <a:rPr lang="fi-FI" sz="2000" dirty="0" err="1"/>
              <a:t>Jupyter</a:t>
            </a:r>
            <a:r>
              <a:rPr lang="fi-FI" sz="2000" dirty="0"/>
              <a:t> </a:t>
            </a:r>
            <a:r>
              <a:rPr lang="fi-FI" sz="2000" dirty="0" err="1"/>
              <a:t>Notebook</a:t>
            </a:r>
            <a:r>
              <a:rPr lang="fi-FI" sz="2000" dirty="0"/>
              <a:t> </a:t>
            </a:r>
            <a:r>
              <a:rPr lang="fi-FI" sz="2000" dirty="0" err="1"/>
              <a:t>files</a:t>
            </a:r>
            <a:r>
              <a:rPr lang="fi-FI" sz="2000" dirty="0"/>
              <a:t> </a:t>
            </a:r>
            <a:r>
              <a:rPr lang="fi-FI" sz="2000" dirty="0" err="1"/>
              <a:t>cell</a:t>
            </a:r>
            <a:r>
              <a:rPr lang="fi-FI" sz="2000" dirty="0"/>
              <a:t> </a:t>
            </a:r>
            <a:r>
              <a:rPr lang="fi-FI" sz="2000" dirty="0" err="1"/>
              <a:t>by</a:t>
            </a:r>
            <a:r>
              <a:rPr lang="fi-FI" sz="2000" dirty="0"/>
              <a:t> </a:t>
            </a:r>
            <a:r>
              <a:rPr lang="fi-FI" sz="2000" dirty="0" err="1"/>
              <a:t>cell</a:t>
            </a:r>
            <a:r>
              <a:rPr lang="fi-FI" sz="2000" dirty="0"/>
              <a:t>.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sz="200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sz="2000" b="0" dirty="0" err="1"/>
              <a:t>The</a:t>
            </a:r>
            <a:r>
              <a:rPr lang="fi-FI" sz="2000" b="0" dirty="0"/>
              <a:t> </a:t>
            </a:r>
            <a:r>
              <a:rPr lang="fi-FI" sz="2000" b="0" dirty="0" err="1"/>
              <a:t>goal</a:t>
            </a:r>
            <a:r>
              <a:rPr lang="fi-FI" sz="2000" b="0" dirty="0"/>
              <a:t> is to </a:t>
            </a:r>
            <a:r>
              <a:rPr lang="fi-FI" sz="2000" b="0" dirty="0" err="1"/>
              <a:t>find</a:t>
            </a:r>
            <a:r>
              <a:rPr lang="fi-FI" sz="2000" b="0" dirty="0"/>
              <a:t> </a:t>
            </a:r>
            <a:r>
              <a:rPr lang="fi-FI" sz="2000" b="0" dirty="0" err="1"/>
              <a:t>the</a:t>
            </a:r>
            <a:r>
              <a:rPr lang="fi-FI" sz="2000" b="0" dirty="0"/>
              <a:t> </a:t>
            </a:r>
            <a:r>
              <a:rPr lang="fi-FI" sz="2000" dirty="0" err="1"/>
              <a:t>shelf</a:t>
            </a:r>
            <a:r>
              <a:rPr lang="fi-FI" sz="2000" b="0" dirty="0"/>
              <a:t> </a:t>
            </a:r>
            <a:r>
              <a:rPr lang="fi-FI" sz="2000" b="0" dirty="0" err="1"/>
              <a:t>number</a:t>
            </a:r>
            <a:r>
              <a:rPr lang="fi-FI" sz="2000" b="0" dirty="0"/>
              <a:t> for a </a:t>
            </a:r>
            <a:r>
              <a:rPr lang="fi-FI" sz="2000" b="0" dirty="0" err="1"/>
              <a:t>given</a:t>
            </a:r>
            <a:r>
              <a:rPr lang="fi-FI" sz="2000" b="0" dirty="0"/>
              <a:t> </a:t>
            </a:r>
            <a:r>
              <a:rPr lang="fi-FI" sz="2000" b="0" dirty="0" err="1"/>
              <a:t>fruit</a:t>
            </a:r>
            <a:r>
              <a:rPr lang="fi-FI" sz="2000" b="0" dirty="0"/>
              <a:t> </a:t>
            </a:r>
            <a:r>
              <a:rPr lang="fi-FI" sz="2000" b="0" dirty="0" err="1"/>
              <a:t>name</a:t>
            </a:r>
            <a:endParaRPr lang="fi-FI" sz="20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sz="2000" b="0" dirty="0" err="1"/>
              <a:t>We</a:t>
            </a:r>
            <a:r>
              <a:rPr lang="fi-FI" sz="2000" b="0" dirty="0"/>
              <a:t> </a:t>
            </a:r>
            <a:r>
              <a:rPr lang="fi-FI" sz="2000" b="0" dirty="0" err="1"/>
              <a:t>have</a:t>
            </a:r>
            <a:r>
              <a:rPr lang="fi-FI" sz="2000" b="0" dirty="0"/>
              <a:t> </a:t>
            </a:r>
            <a:r>
              <a:rPr lang="fi-FI" sz="2000" b="0" dirty="0" err="1"/>
              <a:t>access</a:t>
            </a:r>
            <a:r>
              <a:rPr lang="fi-FI" sz="2000" b="0" dirty="0"/>
              <a:t> to </a:t>
            </a:r>
            <a:r>
              <a:rPr lang="fi-FI" sz="2000" dirty="0" err="1"/>
              <a:t>black_box_check</a:t>
            </a:r>
            <a:r>
              <a:rPr lang="fi-FI" sz="2000" dirty="0"/>
              <a:t>(</a:t>
            </a:r>
            <a:r>
              <a:rPr lang="fi-FI" sz="2000" dirty="0" err="1"/>
              <a:t>key</a:t>
            </a:r>
            <a:r>
              <a:rPr lang="fi-FI" sz="2000" dirty="0"/>
              <a:t>, </a:t>
            </a:r>
            <a:r>
              <a:rPr lang="fi-FI" sz="2000" dirty="0" err="1"/>
              <a:t>value</a:t>
            </a:r>
            <a:r>
              <a:rPr lang="fi-FI" sz="2000" dirty="0"/>
              <a:t>) </a:t>
            </a:r>
            <a:r>
              <a:rPr lang="fi-FI" sz="2000" b="0" dirty="0" err="1"/>
              <a:t>function</a:t>
            </a:r>
            <a:r>
              <a:rPr lang="fi-FI" sz="2000" b="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0618304" cy="99060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FF7D"/>
                </a:solidFill>
              </a:rPr>
              <a:t>A Classical Example</a:t>
            </a:r>
            <a:br>
              <a:rPr lang="en-US" dirty="0">
                <a:solidFill>
                  <a:srgbClr val="00FF7D"/>
                </a:solidFill>
              </a:rPr>
            </a:br>
            <a:r>
              <a:rPr lang="en-US" dirty="0"/>
              <a:t>UNSTRUCTURED DATABASE SEARCH</a:t>
            </a:r>
            <a:r>
              <a:rPr lang="en-US" dirty="0">
                <a:solidFill>
                  <a:srgbClr val="00FF7D"/>
                </a:solidFill>
              </a:rPr>
              <a:t> </a:t>
            </a:r>
            <a:br>
              <a:rPr lang="en-US" dirty="0">
                <a:solidFill>
                  <a:srgbClr val="00FF7D"/>
                </a:solidFill>
              </a:rPr>
            </a:br>
            <a:endParaRPr lang="en-US" dirty="0">
              <a:solidFill>
                <a:srgbClr val="00FF7D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385772A-4795-3E49-94F7-81BF4AAC4494}"/>
              </a:ext>
            </a:extLst>
          </p:cNvPr>
          <p:cNvSpPr txBox="1">
            <a:spLocks/>
          </p:cNvSpPr>
          <p:nvPr/>
        </p:nvSpPr>
        <p:spPr>
          <a:xfrm>
            <a:off x="7477540" y="1828243"/>
            <a:ext cx="4181061" cy="4690766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2761" indent="-45720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AADC802F-2002-9A4D-816A-F0FE048C364F}"/>
              </a:ext>
            </a:extLst>
          </p:cNvPr>
          <p:cNvSpPr txBox="1">
            <a:spLocks/>
          </p:cNvSpPr>
          <p:nvPr/>
        </p:nvSpPr>
        <p:spPr>
          <a:xfrm>
            <a:off x="8599003" y="1901687"/>
            <a:ext cx="3211998" cy="4160679"/>
          </a:xfrm>
          <a:prstGeom prst="rect">
            <a:avLst/>
          </a:prstGeom>
          <a:solidFill>
            <a:srgbClr val="00FF7D"/>
          </a:solidFill>
        </p:spPr>
        <p:txBody>
          <a:bodyPr vert="horz" lIns="0" tIns="91440" rIns="0" bIns="45720" rtlCol="0">
            <a:normAutofit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800" dirty="0" err="1"/>
              <a:t>black_box_check</a:t>
            </a:r>
            <a:r>
              <a:rPr lang="fi-FI" sz="1800" dirty="0"/>
              <a:t>(</a:t>
            </a:r>
            <a:r>
              <a:rPr lang="fi-FI" sz="1800" dirty="0" err="1"/>
              <a:t>key</a:t>
            </a:r>
            <a:r>
              <a:rPr lang="fi-FI" sz="1800" dirty="0"/>
              <a:t>, </a:t>
            </a:r>
            <a:r>
              <a:rPr lang="fi-FI" sz="1800" dirty="0" err="1"/>
              <a:t>value</a:t>
            </a:r>
            <a:r>
              <a:rPr lang="fi-FI" sz="1800" dirty="0"/>
              <a:t>)</a:t>
            </a:r>
          </a:p>
          <a:p>
            <a:endParaRPr lang="en-US" sz="18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000" b="0" dirty="0"/>
              <a:t>arguments</a:t>
            </a:r>
            <a:endParaRPr lang="en-US" sz="2400" b="0" dirty="0"/>
          </a:p>
          <a:p>
            <a:pPr lvl="2"/>
            <a:r>
              <a:rPr lang="en-US" sz="1600" b="1" dirty="0"/>
              <a:t>key</a:t>
            </a:r>
            <a:r>
              <a:rPr lang="en-US" sz="1600" b="0" dirty="0"/>
              <a:t>: string</a:t>
            </a:r>
          </a:p>
          <a:p>
            <a:pPr lvl="2"/>
            <a:r>
              <a:rPr lang="en-US" sz="1600" b="1" dirty="0"/>
              <a:t>value</a:t>
            </a:r>
            <a:r>
              <a:rPr lang="en-US" sz="1600" b="0" dirty="0"/>
              <a:t>: 4-bit </a:t>
            </a:r>
            <a:r>
              <a:rPr lang="en-US" sz="1600" b="0" dirty="0" err="1"/>
              <a:t>uint</a:t>
            </a:r>
            <a:endParaRPr lang="en-US" sz="1600" b="0" dirty="0"/>
          </a:p>
          <a:p>
            <a:pPr lvl="2"/>
            <a:endParaRPr lang="en-US" sz="16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000" b="0" dirty="0"/>
              <a:t>return</a:t>
            </a:r>
            <a:endParaRPr lang="en-US" sz="2400" b="0" dirty="0"/>
          </a:p>
          <a:p>
            <a:pPr lvl="2"/>
            <a:r>
              <a:rPr lang="en-US" sz="1600" b="0" dirty="0"/>
              <a:t>NOT(</a:t>
            </a:r>
            <a:r>
              <a:rPr lang="en-US" sz="1600" b="1" dirty="0"/>
              <a:t>value</a:t>
            </a:r>
            <a:r>
              <a:rPr lang="en-US" sz="1600" b="0" dirty="0"/>
              <a:t>) if </a:t>
            </a:r>
            <a:r>
              <a:rPr lang="en-US" sz="1600" b="1" dirty="0"/>
              <a:t>value</a:t>
            </a:r>
            <a:r>
              <a:rPr lang="en-US" sz="1600" b="0" dirty="0"/>
              <a:t>=</a:t>
            </a:r>
            <a:r>
              <a:rPr lang="en-US" sz="1600" b="1" dirty="0"/>
              <a:t>winner</a:t>
            </a:r>
          </a:p>
          <a:p>
            <a:pPr lvl="2"/>
            <a:r>
              <a:rPr lang="en-US" sz="1600" b="1" dirty="0"/>
              <a:t>value</a:t>
            </a:r>
            <a:r>
              <a:rPr lang="en-US" sz="1600" b="0" dirty="0"/>
              <a:t> otherwise</a:t>
            </a:r>
            <a:endParaRPr lang="fi-FI" sz="1600" dirty="0"/>
          </a:p>
        </p:txBody>
      </p:sp>
    </p:spTree>
    <p:extLst>
      <p:ext uri="{BB962C8B-B14F-4D97-AF65-F5344CB8AC3E}">
        <p14:creationId xmlns:p14="http://schemas.microsoft.com/office/powerpoint/2010/main" val="1607357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26A03D-4E0C-7445-A329-362585A9E91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0999" y="1551008"/>
            <a:ext cx="7888358" cy="4690766"/>
          </a:xfrm>
        </p:spPr>
        <p:txBody>
          <a:bodyPr>
            <a:normAutofit/>
          </a:bodyPr>
          <a:lstStyle/>
          <a:p>
            <a:pPr marL="512761" indent="-457200">
              <a:buFont typeface="Arial" panose="020B0604020202020204" pitchFamily="34" charset="0"/>
              <a:buChar char="•"/>
            </a:pPr>
            <a:endParaRPr lang="fi-FI" sz="20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sz="2000" dirty="0" err="1">
                <a:highlight>
                  <a:srgbClr val="00FF7D"/>
                </a:highlight>
              </a:rPr>
              <a:t>Task</a:t>
            </a:r>
            <a:r>
              <a:rPr lang="fi-FI" sz="2000" dirty="0">
                <a:highlight>
                  <a:srgbClr val="00FF7D"/>
                </a:highlight>
              </a:rPr>
              <a:t> 1:</a:t>
            </a:r>
            <a:r>
              <a:rPr lang="fi-FI" sz="2000" dirty="0"/>
              <a:t> </a:t>
            </a:r>
            <a:r>
              <a:rPr lang="fi-FI" sz="2000" b="0" dirty="0"/>
              <a:t>Complete </a:t>
            </a:r>
            <a:r>
              <a:rPr lang="fi-FI" sz="2000" b="0" dirty="0" err="1"/>
              <a:t>the</a:t>
            </a:r>
            <a:r>
              <a:rPr lang="fi-FI" sz="2000" b="0" dirty="0"/>
              <a:t> </a:t>
            </a:r>
            <a:r>
              <a:rPr lang="fi-FI" sz="2000" b="0" dirty="0" err="1"/>
              <a:t>code</a:t>
            </a:r>
            <a:r>
              <a:rPr lang="fi-FI" sz="2000" b="0" dirty="0"/>
              <a:t> </a:t>
            </a:r>
            <a:r>
              <a:rPr lang="fi-FI" sz="2000" b="0" dirty="0" err="1"/>
              <a:t>by</a:t>
            </a:r>
            <a:r>
              <a:rPr lang="fi-FI" sz="2000" b="0" dirty="0"/>
              <a:t> </a:t>
            </a:r>
            <a:r>
              <a:rPr lang="fi-FI" sz="2000" b="0" dirty="0" err="1"/>
              <a:t>giving</a:t>
            </a:r>
            <a:r>
              <a:rPr lang="fi-FI" sz="2000" b="0" dirty="0"/>
              <a:t> </a:t>
            </a:r>
            <a:r>
              <a:rPr lang="fi-FI" sz="2000" b="0" dirty="0" err="1"/>
              <a:t>value</a:t>
            </a:r>
            <a:r>
              <a:rPr lang="fi-FI" sz="2000" b="0" dirty="0"/>
              <a:t> to </a:t>
            </a:r>
          </a:p>
          <a:p>
            <a:pPr lvl="2" indent="0">
              <a:buNone/>
            </a:pPr>
            <a:r>
              <a:rPr lang="en-US" sz="1400" b="1" dirty="0" err="1"/>
              <a:t>Maximum_number_of_steps</a:t>
            </a:r>
            <a:r>
              <a:rPr lang="en-US" sz="1400" b="1" dirty="0"/>
              <a:t> =</a:t>
            </a:r>
          </a:p>
          <a:p>
            <a:pPr lvl="2" indent="0">
              <a:buNone/>
            </a:pPr>
            <a:endParaRPr lang="en-US" sz="2000" b="1" dirty="0"/>
          </a:p>
          <a:p>
            <a:pPr lvl="2" indent="0">
              <a:buNone/>
            </a:pPr>
            <a:endParaRPr lang="en-US" sz="20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sz="2000" dirty="0" err="1">
                <a:highlight>
                  <a:srgbClr val="00FF7D"/>
                </a:highlight>
              </a:rPr>
              <a:t>Task</a:t>
            </a:r>
            <a:r>
              <a:rPr lang="fi-FI" sz="2000" dirty="0">
                <a:highlight>
                  <a:srgbClr val="00FF7D"/>
                </a:highlight>
              </a:rPr>
              <a:t> 2: </a:t>
            </a:r>
            <a:r>
              <a:rPr lang="fi-FI" sz="2000" b="0" dirty="0"/>
              <a:t>Complete </a:t>
            </a:r>
            <a:r>
              <a:rPr lang="fi-FI" sz="2000" b="0" dirty="0" err="1"/>
              <a:t>the</a:t>
            </a:r>
            <a:r>
              <a:rPr lang="fi-FI" sz="2000" b="0" dirty="0"/>
              <a:t> </a:t>
            </a:r>
            <a:r>
              <a:rPr lang="fi-FI" sz="2000" b="0" dirty="0" err="1"/>
              <a:t>code</a:t>
            </a:r>
            <a:r>
              <a:rPr lang="fi-FI" sz="2000" b="0" dirty="0"/>
              <a:t> </a:t>
            </a:r>
            <a:r>
              <a:rPr lang="fi-FI" sz="2000" b="0" dirty="0" err="1"/>
              <a:t>by</a:t>
            </a:r>
            <a:r>
              <a:rPr lang="fi-FI" sz="2000" b="0" dirty="0"/>
              <a:t> </a:t>
            </a:r>
            <a:r>
              <a:rPr lang="en-US" sz="2000" b="0" dirty="0"/>
              <a:t>writing the second for loop</a:t>
            </a:r>
          </a:p>
          <a:p>
            <a:pPr lvl="2" indent="0">
              <a:buNone/>
            </a:pPr>
            <a:r>
              <a:rPr lang="en-US" sz="1400" b="0" dirty="0"/>
              <a:t>Same loop as before except for using </a:t>
            </a:r>
            <a:r>
              <a:rPr lang="en-US" sz="1400" b="1" dirty="0" err="1"/>
              <a:t>random_indices</a:t>
            </a:r>
            <a:r>
              <a:rPr lang="en-US" sz="1400" b="1" dirty="0"/>
              <a:t> </a:t>
            </a:r>
            <a:r>
              <a:rPr lang="en-US" sz="1400" b="0" dirty="0"/>
              <a:t>in the for statement.</a:t>
            </a:r>
          </a:p>
          <a:p>
            <a:pPr lvl="2" indent="0">
              <a:buNone/>
            </a:pPr>
            <a:endParaRPr lang="en-US" sz="2000" b="0" dirty="0"/>
          </a:p>
          <a:p>
            <a:pPr lvl="2" indent="0">
              <a:buNone/>
            </a:pPr>
            <a:endParaRPr lang="en-US" sz="20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000" b="0" dirty="0"/>
              <a:t>How many iterations are needed in average?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0618304" cy="99060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FF7D"/>
                </a:solidFill>
              </a:rPr>
              <a:t>A Classical Example</a:t>
            </a:r>
            <a:br>
              <a:rPr lang="en-US" dirty="0">
                <a:solidFill>
                  <a:srgbClr val="00FF7D"/>
                </a:solidFill>
              </a:rPr>
            </a:br>
            <a:r>
              <a:rPr lang="en-US" dirty="0"/>
              <a:t>UNSTRUCTURED DATABASE SEARCH</a:t>
            </a:r>
            <a:r>
              <a:rPr lang="en-US" dirty="0">
                <a:solidFill>
                  <a:srgbClr val="00FF7D"/>
                </a:solidFill>
              </a:rPr>
              <a:t> </a:t>
            </a:r>
            <a:br>
              <a:rPr lang="en-US" dirty="0">
                <a:solidFill>
                  <a:srgbClr val="00FF7D"/>
                </a:solidFill>
              </a:rPr>
            </a:br>
            <a:endParaRPr lang="en-US" dirty="0">
              <a:solidFill>
                <a:srgbClr val="00FF7D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385772A-4795-3E49-94F7-81BF4AAC4494}"/>
              </a:ext>
            </a:extLst>
          </p:cNvPr>
          <p:cNvSpPr txBox="1">
            <a:spLocks/>
          </p:cNvSpPr>
          <p:nvPr/>
        </p:nvSpPr>
        <p:spPr>
          <a:xfrm>
            <a:off x="7477540" y="1828243"/>
            <a:ext cx="4181061" cy="4690766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2761" indent="-45720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AADC802F-2002-9A4D-816A-F0FE048C364F}"/>
              </a:ext>
            </a:extLst>
          </p:cNvPr>
          <p:cNvSpPr txBox="1">
            <a:spLocks/>
          </p:cNvSpPr>
          <p:nvPr/>
        </p:nvSpPr>
        <p:spPr>
          <a:xfrm>
            <a:off x="8599003" y="1901687"/>
            <a:ext cx="3211998" cy="4160679"/>
          </a:xfrm>
          <a:prstGeom prst="rect">
            <a:avLst/>
          </a:prstGeom>
          <a:solidFill>
            <a:srgbClr val="00FF7D"/>
          </a:solidFill>
        </p:spPr>
        <p:txBody>
          <a:bodyPr vert="horz" lIns="0" tIns="91440" rIns="0" bIns="45720" rtlCol="0">
            <a:normAutofit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800" dirty="0" err="1"/>
              <a:t>black_box_check</a:t>
            </a:r>
            <a:r>
              <a:rPr lang="fi-FI" sz="1800" dirty="0"/>
              <a:t>(</a:t>
            </a:r>
            <a:r>
              <a:rPr lang="fi-FI" sz="1800" dirty="0" err="1"/>
              <a:t>key</a:t>
            </a:r>
            <a:r>
              <a:rPr lang="fi-FI" sz="1800" dirty="0"/>
              <a:t>, </a:t>
            </a:r>
            <a:r>
              <a:rPr lang="fi-FI" sz="1800" dirty="0" err="1"/>
              <a:t>value</a:t>
            </a:r>
            <a:r>
              <a:rPr lang="fi-FI" sz="1800" dirty="0"/>
              <a:t>)</a:t>
            </a:r>
          </a:p>
          <a:p>
            <a:endParaRPr lang="en-US" sz="18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000" b="0" dirty="0"/>
              <a:t>arguments</a:t>
            </a:r>
            <a:endParaRPr lang="en-US" sz="2400" b="0" dirty="0"/>
          </a:p>
          <a:p>
            <a:pPr lvl="2"/>
            <a:r>
              <a:rPr lang="en-US" sz="1600" b="1" dirty="0"/>
              <a:t>key</a:t>
            </a:r>
            <a:r>
              <a:rPr lang="en-US" sz="1600" b="0" dirty="0"/>
              <a:t>: string</a:t>
            </a:r>
          </a:p>
          <a:p>
            <a:pPr lvl="2"/>
            <a:r>
              <a:rPr lang="en-US" sz="1600" b="1" dirty="0"/>
              <a:t>value</a:t>
            </a:r>
            <a:r>
              <a:rPr lang="en-US" sz="1600" b="0" dirty="0"/>
              <a:t>: 4-bit </a:t>
            </a:r>
            <a:r>
              <a:rPr lang="en-US" sz="1600" b="0" dirty="0" err="1"/>
              <a:t>uint</a:t>
            </a:r>
            <a:endParaRPr lang="en-US" sz="1600" b="0" dirty="0"/>
          </a:p>
          <a:p>
            <a:pPr lvl="2"/>
            <a:endParaRPr lang="en-US" sz="1600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000" b="0" dirty="0"/>
              <a:t>return</a:t>
            </a:r>
            <a:endParaRPr lang="en-US" sz="2400" b="0" dirty="0"/>
          </a:p>
          <a:p>
            <a:pPr lvl="2"/>
            <a:r>
              <a:rPr lang="en-US" sz="1600" b="0" dirty="0"/>
              <a:t>NOT(</a:t>
            </a:r>
            <a:r>
              <a:rPr lang="en-US" sz="1600" b="1" dirty="0"/>
              <a:t>value</a:t>
            </a:r>
            <a:r>
              <a:rPr lang="en-US" sz="1600" b="0" dirty="0"/>
              <a:t>) if </a:t>
            </a:r>
            <a:r>
              <a:rPr lang="en-US" sz="1600" b="1" dirty="0"/>
              <a:t>value</a:t>
            </a:r>
            <a:r>
              <a:rPr lang="en-US" sz="1600" b="0" dirty="0"/>
              <a:t>=</a:t>
            </a:r>
            <a:r>
              <a:rPr lang="en-US" sz="1600" b="1" dirty="0"/>
              <a:t>winner</a:t>
            </a:r>
          </a:p>
          <a:p>
            <a:pPr lvl="2"/>
            <a:r>
              <a:rPr lang="en-US" sz="1600" b="1" dirty="0"/>
              <a:t>value</a:t>
            </a:r>
            <a:r>
              <a:rPr lang="en-US" sz="1600" b="0" dirty="0"/>
              <a:t> otherwise</a:t>
            </a:r>
            <a:endParaRPr lang="fi-FI" sz="1600" dirty="0"/>
          </a:p>
        </p:txBody>
      </p:sp>
    </p:spTree>
    <p:extLst>
      <p:ext uri="{BB962C8B-B14F-4D97-AF65-F5344CB8AC3E}">
        <p14:creationId xmlns:p14="http://schemas.microsoft.com/office/powerpoint/2010/main" val="1093986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Problem Setup – Unstructured Search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QISKIT Hello World!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– Overall Procedure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Quantum Information Theory, Gate Model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- Details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694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26A03D-4E0C-7445-A329-362585A9E917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0FF7D"/>
                </a:solidFill>
              </a:rPr>
              <a:t>What is QISKIT?</a:t>
            </a: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en-US" sz="1800" dirty="0"/>
              <a:t>QISKIT </a:t>
            </a:r>
            <a:r>
              <a:rPr lang="en-US" sz="1800" b="0" dirty="0"/>
              <a:t>(</a:t>
            </a:r>
            <a:r>
              <a:rPr lang="fi-FI" sz="1800" b="0" dirty="0" err="1"/>
              <a:t>Quantum</a:t>
            </a:r>
            <a:r>
              <a:rPr lang="fi-FI" sz="1800" b="0" dirty="0"/>
              <a:t> </a:t>
            </a:r>
            <a:r>
              <a:rPr lang="fi-FI" sz="1800" b="0" dirty="0" err="1"/>
              <a:t>Information</a:t>
            </a:r>
            <a:r>
              <a:rPr lang="fi-FI" sz="1800" b="0" dirty="0"/>
              <a:t> Science </a:t>
            </a:r>
            <a:r>
              <a:rPr lang="fi-FI" sz="1800" b="0" dirty="0" err="1"/>
              <a:t>Kit</a:t>
            </a:r>
            <a:r>
              <a:rPr lang="fi-FI" sz="1800" b="0" dirty="0"/>
              <a:t>)</a:t>
            </a:r>
            <a:r>
              <a:rPr lang="en-US" sz="1800" b="0" dirty="0"/>
              <a:t> is </a:t>
            </a:r>
            <a:r>
              <a:rPr lang="fi-FI" sz="1800" b="0" dirty="0"/>
              <a:t>an open-</a:t>
            </a:r>
            <a:r>
              <a:rPr lang="fi-FI" sz="1800" b="0" dirty="0" err="1"/>
              <a:t>source</a:t>
            </a:r>
            <a:r>
              <a:rPr lang="fi-FI" sz="1800" b="0" dirty="0"/>
              <a:t> </a:t>
            </a:r>
            <a:r>
              <a:rPr lang="fi-FI" sz="1800" b="0" dirty="0" err="1"/>
              <a:t>quantum</a:t>
            </a:r>
            <a:r>
              <a:rPr lang="fi-FI" sz="1800" b="0" dirty="0"/>
              <a:t> </a:t>
            </a:r>
            <a:r>
              <a:rPr lang="fi-FI" sz="1800" b="0" dirty="0" err="1"/>
              <a:t>computing</a:t>
            </a:r>
            <a:r>
              <a:rPr lang="fi-FI" sz="1800" b="0" dirty="0"/>
              <a:t> </a:t>
            </a:r>
            <a:r>
              <a:rPr lang="fi-FI" sz="1800" b="0" dirty="0" err="1"/>
              <a:t>framework</a:t>
            </a:r>
            <a:r>
              <a:rPr lang="fi-FI" sz="1800" b="0" dirty="0"/>
              <a:t> </a:t>
            </a: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fi-FI" sz="1800" dirty="0">
                <a:highlight>
                  <a:srgbClr val="00FF7D"/>
                </a:highlight>
              </a:rPr>
              <a:t>A Python SDK </a:t>
            </a: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fi-FI" sz="1800" b="0" dirty="0" err="1"/>
              <a:t>Backends</a:t>
            </a:r>
            <a:r>
              <a:rPr lang="fi-FI" sz="1800" b="0" dirty="0"/>
              <a:t>: IBM Q </a:t>
            </a:r>
            <a:r>
              <a:rPr lang="fi-FI" sz="1800" b="0" dirty="0" err="1"/>
              <a:t>computers</a:t>
            </a:r>
            <a:r>
              <a:rPr lang="fi-FI" sz="1800" b="0" dirty="0"/>
              <a:t>, </a:t>
            </a:r>
            <a:r>
              <a:rPr lang="fi-FI" sz="1800" b="0" dirty="0" err="1"/>
              <a:t>local</a:t>
            </a:r>
            <a:r>
              <a:rPr lang="fi-FI" sz="1800" b="0" dirty="0"/>
              <a:t> and </a:t>
            </a:r>
            <a:r>
              <a:rPr lang="fi-FI" sz="1800" b="0" dirty="0" err="1"/>
              <a:t>remote</a:t>
            </a:r>
            <a:r>
              <a:rPr lang="fi-FI" sz="1800" b="0" dirty="0"/>
              <a:t> </a:t>
            </a:r>
            <a:r>
              <a:rPr lang="fi-FI" sz="1800" b="0" dirty="0" err="1"/>
              <a:t>simulators</a:t>
            </a:r>
            <a:endParaRPr lang="en-US" sz="1800" dirty="0"/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fi-FI" sz="1800" b="0" dirty="0" err="1">
                <a:latin typeface="+mn-lt"/>
              </a:rPr>
              <a:t>The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starting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point</a:t>
            </a:r>
            <a:r>
              <a:rPr lang="fi-FI" sz="1800" b="0" dirty="0">
                <a:latin typeface="+mn-lt"/>
              </a:rPr>
              <a:t> for </a:t>
            </a:r>
            <a:r>
              <a:rPr lang="fi-FI" sz="1800" b="0" dirty="0" err="1">
                <a:latin typeface="+mn-lt"/>
              </a:rPr>
              <a:t>writing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code</a:t>
            </a:r>
            <a:r>
              <a:rPr lang="fi-FI" sz="1800" b="0" dirty="0">
                <a:latin typeface="+mn-lt"/>
              </a:rPr>
              <a:t> is </a:t>
            </a:r>
            <a:r>
              <a:rPr lang="fi-FI" sz="1800" b="0" dirty="0" err="1">
                <a:latin typeface="+mn-lt"/>
              </a:rPr>
              <a:t>the</a:t>
            </a:r>
            <a:r>
              <a:rPr lang="fi-FI" sz="1800" b="0" dirty="0">
                <a:latin typeface="+mn-lt"/>
              </a:rPr>
              <a:t> </a:t>
            </a:r>
            <a:r>
              <a:rPr lang="fi-FI" sz="1800" dirty="0" err="1">
                <a:latin typeface="+mn-lt"/>
              </a:rPr>
              <a:t>QuantumCircuit</a:t>
            </a:r>
            <a:r>
              <a:rPr lang="fi-FI" sz="1800" b="0" dirty="0">
                <a:latin typeface="+mn-lt"/>
              </a:rPr>
              <a:t>. </a:t>
            </a: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fi-FI" sz="1800" b="0" dirty="0" err="1">
                <a:latin typeface="+mn-lt"/>
              </a:rPr>
              <a:t>Circuits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are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collections</a:t>
            </a:r>
            <a:r>
              <a:rPr lang="fi-FI" sz="1800" b="0" dirty="0">
                <a:latin typeface="+mn-lt"/>
              </a:rPr>
              <a:t> of </a:t>
            </a:r>
            <a:r>
              <a:rPr lang="fi-FI" sz="1800" dirty="0" err="1">
                <a:latin typeface="+mn-lt"/>
              </a:rPr>
              <a:t>ClassicalRegister</a:t>
            </a:r>
            <a:r>
              <a:rPr lang="fi-FI" sz="1800" b="0" dirty="0">
                <a:latin typeface="+mn-lt"/>
              </a:rPr>
              <a:t> </a:t>
            </a:r>
            <a:r>
              <a:rPr lang="fi-FI" sz="1800" b="0" dirty="0" err="1">
                <a:latin typeface="+mn-lt"/>
              </a:rPr>
              <a:t>objects</a:t>
            </a:r>
            <a:r>
              <a:rPr lang="fi-FI" sz="1800" b="0" dirty="0">
                <a:latin typeface="+mn-lt"/>
              </a:rPr>
              <a:t>, </a:t>
            </a:r>
            <a:r>
              <a:rPr lang="fi-FI" sz="1800" dirty="0" err="1">
                <a:latin typeface="+mn-lt"/>
              </a:rPr>
              <a:t>QuantumRegister</a:t>
            </a:r>
            <a:r>
              <a:rPr lang="fi-FI" sz="1800" b="0" dirty="0">
                <a:latin typeface="+mn-lt"/>
              </a:rPr>
              <a:t> </a:t>
            </a:r>
            <a:r>
              <a:rPr lang="fi-FI" sz="1800" b="0" dirty="0" err="1">
                <a:latin typeface="+mn-lt"/>
              </a:rPr>
              <a:t>objects</a:t>
            </a:r>
            <a:r>
              <a:rPr lang="fi-FI" sz="1800" b="0" dirty="0">
                <a:latin typeface="+mn-lt"/>
              </a:rPr>
              <a:t> and gates. Through </a:t>
            </a:r>
            <a:r>
              <a:rPr lang="fi-FI" sz="1800" b="0" dirty="0" err="1">
                <a:latin typeface="+mn-lt"/>
              </a:rPr>
              <a:t>the</a:t>
            </a:r>
            <a:r>
              <a:rPr lang="fi-FI" sz="1800" b="0" dirty="0">
                <a:latin typeface="+mn-lt"/>
              </a:rPr>
              <a:t> top-level functions, </a:t>
            </a:r>
            <a:r>
              <a:rPr lang="fi-FI" sz="1800" b="0" dirty="0" err="1">
                <a:latin typeface="+mn-lt"/>
              </a:rPr>
              <a:t>the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circuits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can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be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sent</a:t>
            </a:r>
            <a:r>
              <a:rPr lang="fi-FI" sz="1800" b="0" dirty="0">
                <a:latin typeface="+mn-lt"/>
              </a:rPr>
              <a:t> to </a:t>
            </a:r>
            <a:r>
              <a:rPr lang="fi-FI" sz="1800" b="0" dirty="0" err="1">
                <a:latin typeface="+mn-lt"/>
              </a:rPr>
              <a:t>remote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quantum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devices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or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local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simulator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backends</a:t>
            </a:r>
            <a:r>
              <a:rPr lang="fi-FI" sz="1800" b="0" dirty="0">
                <a:latin typeface="+mn-lt"/>
              </a:rPr>
              <a:t> and </a:t>
            </a:r>
            <a:r>
              <a:rPr lang="fi-FI" sz="1800" b="0" dirty="0" err="1">
                <a:latin typeface="+mn-lt"/>
              </a:rPr>
              <a:t>collect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the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results</a:t>
            </a:r>
            <a:r>
              <a:rPr lang="fi-FI" sz="1800" b="0" dirty="0">
                <a:latin typeface="+mn-lt"/>
              </a:rPr>
              <a:t> for </a:t>
            </a:r>
            <a:r>
              <a:rPr lang="fi-FI" sz="1800" b="0" dirty="0" err="1">
                <a:latin typeface="+mn-lt"/>
              </a:rPr>
              <a:t>further</a:t>
            </a:r>
            <a:r>
              <a:rPr lang="fi-FI" sz="1800" b="0" dirty="0">
                <a:latin typeface="+mn-lt"/>
              </a:rPr>
              <a:t> </a:t>
            </a:r>
            <a:r>
              <a:rPr lang="fi-FI" sz="1800" b="0" dirty="0" err="1">
                <a:latin typeface="+mn-lt"/>
              </a:rPr>
              <a:t>analysis</a:t>
            </a:r>
            <a:r>
              <a:rPr lang="fi-FI" sz="1800" b="0" dirty="0">
                <a:latin typeface="+mn-lt"/>
              </a:rPr>
              <a:t>.</a:t>
            </a:r>
          </a:p>
          <a:p>
            <a:pPr marL="341311" indent="-285750">
              <a:buFont typeface="Arial" panose="020B0604020202020204" pitchFamily="34" charset="0"/>
              <a:buChar char="•"/>
            </a:pPr>
            <a:endParaRPr lang="fi-FI" sz="1800" b="0" dirty="0">
              <a:latin typeface="+mn-lt"/>
            </a:endParaRP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fi-FI" sz="1800" dirty="0" err="1">
                <a:highlight>
                  <a:srgbClr val="00FF7D"/>
                </a:highlight>
                <a:latin typeface="+mn-lt"/>
              </a:rPr>
              <a:t>Documentation</a:t>
            </a:r>
            <a:r>
              <a:rPr lang="fi-FI" sz="1800" dirty="0">
                <a:highlight>
                  <a:srgbClr val="00FF7D"/>
                </a:highlight>
                <a:latin typeface="+mn-lt"/>
              </a:rPr>
              <a:t>:</a:t>
            </a: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hlinkClick r:id="rId3"/>
              </a:rPr>
              <a:t>https://qiskit.org/documentation/quickstart.html</a:t>
            </a:r>
            <a:endParaRPr lang="en-US" sz="1800" dirty="0">
              <a:latin typeface="+mn-lt"/>
            </a:endParaRPr>
          </a:p>
          <a:p>
            <a:pPr marL="34131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SDK ref.: </a:t>
            </a:r>
            <a:r>
              <a:rPr lang="en-US" sz="1800" dirty="0">
                <a:latin typeface="+mn-lt"/>
                <a:hlinkClick r:id="rId4"/>
              </a:rPr>
              <a:t>https://qiskit.org/documentation/_autodoc/qiskit.html</a:t>
            </a:r>
            <a:endParaRPr lang="en-US" sz="1800" dirty="0">
              <a:latin typeface="+mn-lt"/>
            </a:endParaRPr>
          </a:p>
          <a:p>
            <a:pPr marL="341311" indent="-28575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1311" indent="-28575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1311" indent="-28575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QISKIT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69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F075F28-E4B3-AB42-BE36-11CA1B40A4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/>
          </a:blip>
          <a:stretch>
            <a:fillRect/>
          </a:stretch>
        </p:blipFill>
        <p:spPr>
          <a:xfrm>
            <a:off x="0" y="320655"/>
            <a:ext cx="12211065" cy="686000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ABA5F21-63D5-4F45-AA55-6564E27E5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37" y="874642"/>
            <a:ext cx="6339671" cy="1073427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sz="2800" dirty="0"/>
              <a:t>Create an IBM Q account </a:t>
            </a:r>
            <a:br>
              <a:rPr lang="en-US" sz="2800" dirty="0"/>
            </a:br>
            <a:r>
              <a:rPr lang="en-US" sz="2800" dirty="0"/>
              <a:t>and Get your token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7025FB-7912-7942-B958-724A656547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3007" y="2234041"/>
            <a:ext cx="4062642" cy="3935894"/>
          </a:xfrm>
          <a:solidFill>
            <a:srgbClr val="00FF7D"/>
          </a:solidFill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Navigate to: </a:t>
            </a:r>
            <a:r>
              <a:rPr lang="en-US" sz="1600" dirty="0">
                <a:hlinkClick r:id="rId4"/>
              </a:rPr>
              <a:t>https://quantumexperience.ng.bluemix.net/qx/editor</a:t>
            </a:r>
            <a:endParaRPr lang="en-US" sz="1600" dirty="0"/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Click “sign in”</a:t>
            </a: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Choose your favorite identity provider and login</a:t>
            </a: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</a:rPr>
              <a:t>Navigate to: </a:t>
            </a:r>
            <a:r>
              <a:rPr lang="en-US" sz="1700" dirty="0">
                <a:latin typeface="+mn-lt"/>
                <a:hlinkClick r:id="rId5"/>
              </a:rPr>
              <a:t>https://quantumexperience.ng.bluemix.net/qx/account/advanced </a:t>
            </a:r>
            <a:endParaRPr lang="en-US" sz="1700" dirty="0">
              <a:latin typeface="+mn-lt"/>
            </a:endParaRP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</a:rPr>
              <a:t>(Account </a:t>
            </a:r>
            <a:r>
              <a:rPr lang="en-US" sz="1700" dirty="0">
                <a:latin typeface="+mn-lt"/>
                <a:sym typeface="Wingdings" pitchFamily="2" charset="2"/>
              </a:rPr>
              <a:t> Advanced)</a:t>
            </a:r>
            <a:endParaRPr lang="en-US" sz="1700" dirty="0">
              <a:latin typeface="+mn-lt"/>
            </a:endParaRP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</a:rPr>
              <a:t>Copy your API token, you will need it for executing experiments from </a:t>
            </a:r>
            <a:r>
              <a:rPr lang="en-US" sz="1700" dirty="0" err="1">
                <a:latin typeface="+mn-lt"/>
              </a:rPr>
              <a:t>Qiskit</a:t>
            </a:r>
            <a:endParaRPr lang="en-US" sz="1700" dirty="0">
              <a:latin typeface="+mn-lt"/>
            </a:endParaRP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>
              <a:latin typeface="+mn-lt"/>
            </a:endParaRPr>
          </a:p>
          <a:p>
            <a:pPr marL="56991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>
              <a:latin typeface="+mn-lt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2B6282-C39F-914A-A873-28C6001B4A9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6030" y="6289725"/>
            <a:ext cx="3246992" cy="6172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Copyright © 2017 Accenture. All rights reserved.</a:t>
            </a:r>
          </a:p>
          <a:p>
            <a:pPr>
              <a:spcAft>
                <a:spcPts val="600"/>
              </a:spcAft>
              <a:defRPr/>
            </a:pPr>
            <a:r>
              <a:rPr lang="en-US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Copyright © 2017, IBM Research and the IBM QX team.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65E57E-F8AA-7948-8958-DC02A45FCA10}"/>
              </a:ext>
            </a:extLst>
          </p:cNvPr>
          <p:cNvSpPr txBox="1"/>
          <p:nvPr/>
        </p:nvSpPr>
        <p:spPr>
          <a:xfrm>
            <a:off x="6366077" y="2681274"/>
            <a:ext cx="2997842" cy="292388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45720" rtlCol="0">
            <a:spAutoFit/>
          </a:bodyPr>
          <a:lstStyle/>
          <a:p>
            <a:pPr algn="ctr"/>
            <a:r>
              <a:rPr lang="fi-FI" sz="1600" dirty="0" err="1"/>
              <a:t>Your</a:t>
            </a:r>
            <a:r>
              <a:rPr lang="fi-FI" sz="1600" dirty="0"/>
              <a:t> </a:t>
            </a:r>
            <a:r>
              <a:rPr lang="fi-FI" sz="1600" dirty="0" err="1"/>
              <a:t>token</a:t>
            </a:r>
            <a:endParaRPr lang="fi-FI" sz="1600" dirty="0"/>
          </a:p>
        </p:txBody>
      </p:sp>
    </p:spTree>
    <p:extLst>
      <p:ext uri="{BB962C8B-B14F-4D97-AF65-F5344CB8AC3E}">
        <p14:creationId xmlns:p14="http://schemas.microsoft.com/office/powerpoint/2010/main" val="3916234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26A03D-4E0C-7445-A329-362585A9E91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608882"/>
            <a:ext cx="9611138" cy="4909396"/>
          </a:xfrm>
        </p:spPr>
        <p:txBody>
          <a:bodyPr>
            <a:normAutofit/>
          </a:bodyPr>
          <a:lstStyle/>
          <a:p>
            <a:r>
              <a:rPr lang="fi-FI" dirty="0" err="1"/>
              <a:t>Navigate</a:t>
            </a:r>
            <a:r>
              <a:rPr lang="fi-FI" dirty="0"/>
              <a:t> to</a:t>
            </a:r>
          </a:p>
          <a:p>
            <a:pPr marL="514337" lvl="3" indent="0">
              <a:buNone/>
            </a:pPr>
            <a:r>
              <a:rPr lang="fi-FI" dirty="0">
                <a:hlinkClick r:id="rId2"/>
              </a:rPr>
              <a:t>https://mybinder.org/v2/gh/HassanNaseri/quantum-computing-handson/master</a:t>
            </a:r>
            <a:endParaRPr lang="fi-FI" b="0" dirty="0"/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b="0" dirty="0"/>
          </a:p>
          <a:p>
            <a:r>
              <a:rPr lang="fi-FI" b="0" dirty="0"/>
              <a:t>Open </a:t>
            </a:r>
            <a:r>
              <a:rPr lang="fi-FI" b="0" dirty="0" err="1"/>
              <a:t>file</a:t>
            </a:r>
            <a:r>
              <a:rPr lang="fi-FI" b="0" dirty="0"/>
              <a:t>: </a:t>
            </a:r>
            <a:r>
              <a:rPr lang="fi-FI" dirty="0" err="1"/>
              <a:t>hello_qiskit.ipynb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Registring</a:t>
            </a:r>
            <a:r>
              <a:rPr lang="fi-FI" dirty="0"/>
              <a:t>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credentials</a:t>
            </a:r>
            <a:endParaRPr lang="fi-FI" dirty="0"/>
          </a:p>
          <a:p>
            <a:pPr marL="742944" lvl="1" indent="-457200"/>
            <a:r>
              <a:rPr lang="fi-FI" sz="1800" b="0" dirty="0" err="1"/>
              <a:t>Needs</a:t>
            </a:r>
            <a:r>
              <a:rPr lang="fi-FI" sz="1800" b="0" dirty="0"/>
              <a:t> API </a:t>
            </a:r>
            <a:r>
              <a:rPr lang="fi-FI" sz="1800" b="0" dirty="0" err="1"/>
              <a:t>Token</a:t>
            </a:r>
            <a:r>
              <a:rPr lang="fi-FI" sz="1800" b="0" dirty="0"/>
              <a:t> and </a:t>
            </a:r>
            <a:r>
              <a:rPr lang="fi-FI" sz="1800" b="0" dirty="0" err="1"/>
              <a:t>the</a:t>
            </a:r>
            <a:r>
              <a:rPr lang="fi-FI" sz="1800" b="0" dirty="0"/>
              <a:t> QX URL.</a:t>
            </a:r>
          </a:p>
          <a:p>
            <a:pPr marL="742944" lvl="1" indent="-457200"/>
            <a:r>
              <a:rPr lang="fi-FI" sz="1800" b="0" dirty="0" err="1"/>
              <a:t>Needs</a:t>
            </a:r>
            <a:r>
              <a:rPr lang="fi-FI" sz="1800" b="0" dirty="0"/>
              <a:t> to </a:t>
            </a:r>
            <a:r>
              <a:rPr lang="fi-FI" sz="1800" b="0" dirty="0" err="1"/>
              <a:t>be</a:t>
            </a:r>
            <a:r>
              <a:rPr lang="fi-FI" sz="1800" b="0" dirty="0"/>
              <a:t> </a:t>
            </a:r>
            <a:r>
              <a:rPr lang="fi-FI" sz="1800" b="0" dirty="0" err="1"/>
              <a:t>done</a:t>
            </a:r>
            <a:r>
              <a:rPr lang="fi-FI" sz="1800" b="0" dirty="0"/>
              <a:t> </a:t>
            </a:r>
            <a:r>
              <a:rPr lang="fi-FI" sz="1800" b="0" dirty="0" err="1"/>
              <a:t>only</a:t>
            </a:r>
            <a:r>
              <a:rPr lang="fi-FI" sz="1800" b="0" dirty="0"/>
              <a:t> </a:t>
            </a:r>
            <a:r>
              <a:rPr lang="fi-FI" sz="1800" b="0" dirty="0" err="1"/>
              <a:t>once</a:t>
            </a:r>
            <a:r>
              <a:rPr lang="fi-FI" sz="1800" b="0" dirty="0"/>
              <a:t>.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b="0" dirty="0"/>
          </a:p>
          <a:p>
            <a:r>
              <a:rPr lang="fi-FI" dirty="0"/>
              <a:t>Import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Qiskit</a:t>
            </a:r>
            <a:r>
              <a:rPr lang="fi-FI" dirty="0"/>
              <a:t> SDK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QISKIT SETUP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solidFill>
                  <a:srgbClr val="00FF7D"/>
                </a:solidFill>
              </a:rPr>
              <a:t>JUPYTER NOTEBOOK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C40FEF-DAEB-634D-BA51-29A578AC6035}"/>
              </a:ext>
            </a:extLst>
          </p:cNvPr>
          <p:cNvSpPr txBox="1"/>
          <p:nvPr/>
        </p:nvSpPr>
        <p:spPr>
          <a:xfrm>
            <a:off x="5049078" y="5825781"/>
            <a:ext cx="6958689" cy="6924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lIns="0" tIns="0" rIns="0" bIns="45720" rtlCol="0">
            <a:spAutoFit/>
          </a:bodyPr>
          <a:lstStyle/>
          <a:p>
            <a:pPr marL="55561"/>
            <a:r>
              <a:rPr lang="fi-FI" sz="1400" dirty="0" err="1"/>
              <a:t>from</a:t>
            </a:r>
            <a:r>
              <a:rPr lang="fi-FI" sz="1400" dirty="0"/>
              <a:t> </a:t>
            </a:r>
            <a:r>
              <a:rPr lang="fi-FI" sz="1400" dirty="0" err="1"/>
              <a:t>qiskit</a:t>
            </a:r>
            <a:r>
              <a:rPr lang="fi-FI" sz="1400" dirty="0"/>
              <a:t> import </a:t>
            </a:r>
            <a:r>
              <a:rPr lang="fi-FI" sz="1400" dirty="0" err="1"/>
              <a:t>QuantumCircuit</a:t>
            </a:r>
            <a:r>
              <a:rPr lang="fi-FI" sz="1400" dirty="0"/>
              <a:t>, </a:t>
            </a:r>
            <a:r>
              <a:rPr lang="fi-FI" sz="1400" dirty="0" err="1"/>
              <a:t>ClassicalRegister</a:t>
            </a:r>
            <a:r>
              <a:rPr lang="fi-FI" sz="1400" dirty="0"/>
              <a:t>, </a:t>
            </a:r>
            <a:r>
              <a:rPr lang="fi-FI" sz="1400" dirty="0" err="1"/>
              <a:t>QuantumRegister</a:t>
            </a:r>
            <a:endParaRPr lang="fi-FI" sz="1400" dirty="0"/>
          </a:p>
          <a:p>
            <a:pPr marL="55561"/>
            <a:r>
              <a:rPr lang="fi-FI" sz="1400" dirty="0" err="1"/>
              <a:t>from</a:t>
            </a:r>
            <a:r>
              <a:rPr lang="fi-FI" sz="1400" dirty="0"/>
              <a:t> </a:t>
            </a:r>
            <a:r>
              <a:rPr lang="fi-FI" sz="1400" dirty="0" err="1"/>
              <a:t>qiskit</a:t>
            </a:r>
            <a:r>
              <a:rPr lang="fi-FI" sz="1400" dirty="0"/>
              <a:t> import </a:t>
            </a:r>
            <a:r>
              <a:rPr lang="fi-FI" sz="1400" dirty="0" err="1"/>
              <a:t>available_backends</a:t>
            </a:r>
            <a:r>
              <a:rPr lang="fi-FI" sz="1400" dirty="0"/>
              <a:t>, </a:t>
            </a:r>
            <a:r>
              <a:rPr lang="fi-FI" sz="1400" dirty="0" err="1"/>
              <a:t>execute</a:t>
            </a:r>
            <a:endParaRPr lang="en-US" sz="1400" dirty="0"/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2D7392-6B2B-1043-98F0-0B8DB6C22A65}"/>
              </a:ext>
            </a:extLst>
          </p:cNvPr>
          <p:cNvSpPr txBox="1"/>
          <p:nvPr/>
        </p:nvSpPr>
        <p:spPr>
          <a:xfrm>
            <a:off x="6493565" y="3610535"/>
            <a:ext cx="5514202" cy="15542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lIns="0" tIns="0" rIns="0" bIns="45720" rtlCol="0">
            <a:spAutoFit/>
          </a:bodyPr>
          <a:lstStyle/>
          <a:p>
            <a:pPr marL="55561"/>
            <a:r>
              <a:rPr lang="fi-FI" sz="1400" dirty="0"/>
              <a:t>QX_TOKEN = "728624125ddfb3acc6485060d3c3bbd63e8c1373e65b3e8d1f29fd91417c75f7efa60cccd73f17669da651e24669c8a2865e7c1fcefc01a3879dd5c735003244"</a:t>
            </a:r>
          </a:p>
          <a:p>
            <a:pPr marL="55561"/>
            <a:r>
              <a:rPr lang="fi-FI" sz="1400" dirty="0"/>
              <a:t>QX_URL = "</a:t>
            </a:r>
            <a:r>
              <a:rPr lang="fi-FI" sz="1400" dirty="0" err="1"/>
              <a:t>https</a:t>
            </a:r>
            <a:r>
              <a:rPr lang="fi-FI" sz="1400" dirty="0"/>
              <a:t>://</a:t>
            </a:r>
            <a:r>
              <a:rPr lang="fi-FI" sz="1400" dirty="0" err="1"/>
              <a:t>quantumexperience.ng.bluemix.net</a:t>
            </a:r>
            <a:r>
              <a:rPr lang="fi-FI" sz="1400" dirty="0"/>
              <a:t>/</a:t>
            </a:r>
            <a:r>
              <a:rPr lang="fi-FI" sz="1400" dirty="0" err="1"/>
              <a:t>api</a:t>
            </a:r>
            <a:r>
              <a:rPr lang="fi-FI" sz="1400" dirty="0"/>
              <a:t>"</a:t>
            </a:r>
          </a:p>
          <a:p>
            <a:pPr marL="55561"/>
            <a:r>
              <a:rPr lang="fi-FI" sz="1400" dirty="0" err="1"/>
              <a:t>from</a:t>
            </a:r>
            <a:r>
              <a:rPr lang="fi-FI" sz="1400" dirty="0"/>
              <a:t> </a:t>
            </a:r>
            <a:r>
              <a:rPr lang="fi-FI" sz="1400" dirty="0" err="1"/>
              <a:t>qiskit</a:t>
            </a:r>
            <a:r>
              <a:rPr lang="fi-FI" sz="1400" dirty="0"/>
              <a:t> import </a:t>
            </a:r>
            <a:r>
              <a:rPr lang="fi-FI" sz="1400" dirty="0" err="1"/>
              <a:t>register</a:t>
            </a:r>
            <a:endParaRPr lang="fi-FI" sz="1400" dirty="0"/>
          </a:p>
          <a:p>
            <a:pPr marL="55561"/>
            <a:r>
              <a:rPr lang="fi-FI" sz="1400" dirty="0" err="1"/>
              <a:t>register</a:t>
            </a:r>
            <a:r>
              <a:rPr lang="fi-FI" sz="1400" dirty="0"/>
              <a:t>(QX_TOKEN, QX_URL)</a:t>
            </a:r>
          </a:p>
        </p:txBody>
      </p:sp>
    </p:spTree>
    <p:extLst>
      <p:ext uri="{BB962C8B-B14F-4D97-AF65-F5344CB8AC3E}">
        <p14:creationId xmlns:p14="http://schemas.microsoft.com/office/powerpoint/2010/main" val="1111205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26A03D-4E0C-7445-A329-362585A9E91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608882"/>
            <a:ext cx="9611138" cy="4909396"/>
          </a:xfrm>
        </p:spPr>
        <p:txBody>
          <a:bodyPr>
            <a:normAutofit fontScale="92500" lnSpcReduction="20000"/>
          </a:bodyPr>
          <a:lstStyle/>
          <a:p>
            <a:endParaRPr lang="fi-FI" dirty="0"/>
          </a:p>
          <a:p>
            <a:r>
              <a:rPr lang="fi-FI" dirty="0" err="1"/>
              <a:t>Check</a:t>
            </a:r>
            <a:r>
              <a:rPr lang="fi-FI" dirty="0"/>
              <a:t> </a:t>
            </a:r>
            <a:r>
              <a:rPr lang="fi-FI" dirty="0" err="1"/>
              <a:t>available</a:t>
            </a:r>
            <a:r>
              <a:rPr lang="fi-FI" dirty="0"/>
              <a:t> </a:t>
            </a:r>
            <a:r>
              <a:rPr lang="fi-FI" dirty="0" err="1"/>
              <a:t>backends</a:t>
            </a:r>
            <a:endParaRPr lang="fi-FI" b="0" dirty="0"/>
          </a:p>
          <a:p>
            <a:endParaRPr lang="fi-FI" b="0" dirty="0"/>
          </a:p>
          <a:p>
            <a:r>
              <a:rPr lang="fi-FI" dirty="0" err="1"/>
              <a:t>Hello</a:t>
            </a:r>
            <a:r>
              <a:rPr lang="fi-FI" dirty="0"/>
              <a:t> World!</a:t>
            </a:r>
          </a:p>
          <a:p>
            <a:pPr marL="800094" lvl="1" indent="-514350">
              <a:buFont typeface="+mj-lt"/>
              <a:buAutoNum type="arabicPeriod"/>
            </a:pPr>
            <a:r>
              <a:rPr lang="fi-FI" b="0" dirty="0" err="1"/>
              <a:t>Create</a:t>
            </a:r>
            <a:r>
              <a:rPr lang="fi-FI" b="0" dirty="0"/>
              <a:t> </a:t>
            </a:r>
            <a:r>
              <a:rPr lang="fi-FI" b="0" dirty="0" err="1"/>
              <a:t>registers</a:t>
            </a:r>
            <a:endParaRPr lang="fi-FI" b="0" dirty="0"/>
          </a:p>
          <a:p>
            <a:pPr marL="800094" lvl="1" indent="-514350">
              <a:buFont typeface="+mj-lt"/>
              <a:buAutoNum type="arabicPeriod"/>
            </a:pPr>
            <a:r>
              <a:rPr lang="fi-FI" b="0" dirty="0" err="1"/>
              <a:t>Create</a:t>
            </a:r>
            <a:r>
              <a:rPr lang="fi-FI" b="0" dirty="0"/>
              <a:t> </a:t>
            </a:r>
            <a:r>
              <a:rPr lang="fi-FI" b="0" dirty="0" err="1"/>
              <a:t>circuit</a:t>
            </a:r>
            <a:endParaRPr lang="fi-FI" b="0" dirty="0"/>
          </a:p>
          <a:p>
            <a:pPr marL="800094" lvl="1" indent="-514350">
              <a:buFont typeface="+mj-lt"/>
              <a:buAutoNum type="arabicPeriod"/>
            </a:pPr>
            <a:r>
              <a:rPr lang="fi-FI" b="0" dirty="0" err="1"/>
              <a:t>Add</a:t>
            </a:r>
            <a:r>
              <a:rPr lang="fi-FI" b="0" dirty="0"/>
              <a:t> </a:t>
            </a:r>
            <a:r>
              <a:rPr lang="fi-FI" b="0" dirty="0" err="1"/>
              <a:t>Hadamard</a:t>
            </a:r>
            <a:r>
              <a:rPr lang="fi-FI" b="0" dirty="0"/>
              <a:t> </a:t>
            </a:r>
            <a:r>
              <a:rPr lang="fi-FI" b="0" dirty="0" err="1"/>
              <a:t>gate</a:t>
            </a:r>
            <a:endParaRPr lang="fi-FI" b="0" dirty="0"/>
          </a:p>
          <a:p>
            <a:pPr marL="800094" lvl="1" indent="-514350">
              <a:buFont typeface="+mj-lt"/>
              <a:buAutoNum type="arabicPeriod"/>
            </a:pPr>
            <a:r>
              <a:rPr lang="fi-FI" b="0" dirty="0" err="1"/>
              <a:t>Add</a:t>
            </a:r>
            <a:r>
              <a:rPr lang="fi-FI" b="0" dirty="0"/>
              <a:t> </a:t>
            </a:r>
            <a:r>
              <a:rPr lang="fi-FI" b="0" dirty="0" err="1"/>
              <a:t>measurement</a:t>
            </a:r>
            <a:endParaRPr lang="fi-FI" b="0" dirty="0"/>
          </a:p>
          <a:p>
            <a:pPr marL="800094" lvl="1" indent="-514350">
              <a:buFont typeface="+mj-lt"/>
              <a:buAutoNum type="arabicPeriod"/>
            </a:pPr>
            <a:r>
              <a:rPr lang="fi-FI" b="0" dirty="0" err="1"/>
              <a:t>Plot</a:t>
            </a:r>
            <a:r>
              <a:rPr lang="fi-FI" b="0" dirty="0"/>
              <a:t> </a:t>
            </a:r>
            <a:r>
              <a:rPr lang="fi-FI" b="0" dirty="0" err="1"/>
              <a:t>circuit</a:t>
            </a:r>
            <a:endParaRPr lang="fi-FI" b="0" dirty="0"/>
          </a:p>
          <a:p>
            <a:pPr marL="800094" lvl="1" indent="-514350">
              <a:buFont typeface="+mj-lt"/>
              <a:buAutoNum type="arabicPeriod"/>
            </a:pPr>
            <a:r>
              <a:rPr lang="fi-FI" b="0" dirty="0" err="1"/>
              <a:t>Execute</a:t>
            </a:r>
            <a:endParaRPr lang="fi-FI" b="0" dirty="0"/>
          </a:p>
          <a:p>
            <a:pPr marL="800094" lvl="1" indent="-514350">
              <a:buFont typeface="+mj-lt"/>
              <a:buAutoNum type="arabicPeriod"/>
            </a:pPr>
            <a:r>
              <a:rPr lang="fi-FI" b="0" dirty="0" err="1"/>
              <a:t>Get</a:t>
            </a:r>
            <a:r>
              <a:rPr lang="fi-FI" b="0" dirty="0"/>
              <a:t> </a:t>
            </a:r>
            <a:r>
              <a:rPr lang="fi-FI" b="0" dirty="0" err="1"/>
              <a:t>results</a:t>
            </a:r>
            <a:r>
              <a:rPr lang="fi-FI" b="0" dirty="0"/>
              <a:t> and </a:t>
            </a:r>
            <a:r>
              <a:rPr lang="fi-FI" b="0" dirty="0" err="1"/>
              <a:t>print</a:t>
            </a:r>
            <a:endParaRPr lang="fi-FI" b="0" dirty="0"/>
          </a:p>
          <a:p>
            <a:endParaRPr lang="fi-FI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QISKIT 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HELLO WORLD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C40FEF-DAEB-634D-BA51-29A578AC6035}"/>
              </a:ext>
            </a:extLst>
          </p:cNvPr>
          <p:cNvSpPr txBox="1"/>
          <p:nvPr/>
        </p:nvSpPr>
        <p:spPr>
          <a:xfrm>
            <a:off x="5428523" y="5107322"/>
            <a:ext cx="6579244" cy="133882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lIns="0" tIns="0" rIns="0" bIns="45720" rtlCol="0">
            <a:spAutoFit/>
          </a:bodyPr>
          <a:lstStyle/>
          <a:p>
            <a:pPr marL="55561"/>
            <a:r>
              <a:rPr lang="fi-FI" sz="1400" dirty="0" err="1"/>
              <a:t>job_sim</a:t>
            </a:r>
            <a:r>
              <a:rPr lang="fi-FI" sz="1400" dirty="0"/>
              <a:t> = </a:t>
            </a:r>
            <a:r>
              <a:rPr lang="fi-FI" sz="1400" dirty="0" err="1"/>
              <a:t>execute</a:t>
            </a:r>
            <a:r>
              <a:rPr lang="fi-FI" sz="1400" dirty="0"/>
              <a:t>(</a:t>
            </a:r>
            <a:r>
              <a:rPr lang="fi-FI" sz="1400" dirty="0" err="1"/>
              <a:t>qc</a:t>
            </a:r>
            <a:r>
              <a:rPr lang="fi-FI" sz="1400" dirty="0"/>
              <a:t>, "</a:t>
            </a:r>
            <a:r>
              <a:rPr lang="fi-FI" sz="1400" dirty="0" err="1"/>
              <a:t>local_qasm_simulator</a:t>
            </a:r>
            <a:r>
              <a:rPr lang="fi-FI" sz="1400" dirty="0"/>
              <a:t>")</a:t>
            </a:r>
          </a:p>
          <a:p>
            <a:pPr marL="55561"/>
            <a:endParaRPr lang="fi-FI" sz="1400" dirty="0"/>
          </a:p>
          <a:p>
            <a:pPr marL="55561"/>
            <a:r>
              <a:rPr lang="fi-FI" sz="1400" dirty="0" err="1"/>
              <a:t>sim_result</a:t>
            </a:r>
            <a:r>
              <a:rPr lang="fi-FI" sz="1400" dirty="0"/>
              <a:t> = </a:t>
            </a:r>
            <a:r>
              <a:rPr lang="fi-FI" sz="1400" dirty="0" err="1"/>
              <a:t>job_sim.result</a:t>
            </a:r>
            <a:r>
              <a:rPr lang="fi-FI" sz="1400" dirty="0"/>
              <a:t>()</a:t>
            </a:r>
          </a:p>
          <a:p>
            <a:pPr marL="55561"/>
            <a:endParaRPr lang="fi-FI" sz="1400" dirty="0"/>
          </a:p>
          <a:p>
            <a:pPr marL="55561"/>
            <a:r>
              <a:rPr lang="fi-FI" sz="1400" dirty="0" err="1"/>
              <a:t>print</a:t>
            </a:r>
            <a:r>
              <a:rPr lang="fi-FI" sz="1400" dirty="0"/>
              <a:t>("</a:t>
            </a:r>
            <a:r>
              <a:rPr lang="fi-FI" sz="1400" dirty="0" err="1"/>
              <a:t>simulation</a:t>
            </a:r>
            <a:r>
              <a:rPr lang="fi-FI" sz="1400" dirty="0"/>
              <a:t>: ", </a:t>
            </a:r>
            <a:r>
              <a:rPr lang="fi-FI" sz="1400" dirty="0" err="1"/>
              <a:t>sim_result</a:t>
            </a:r>
            <a:r>
              <a:rPr lang="fi-FI" sz="1400" dirty="0"/>
              <a:t>)</a:t>
            </a:r>
          </a:p>
          <a:p>
            <a:pPr marL="55561"/>
            <a:r>
              <a:rPr lang="fi-FI" sz="1400" dirty="0" err="1"/>
              <a:t>print</a:t>
            </a:r>
            <a:r>
              <a:rPr lang="fi-FI" sz="1400" dirty="0"/>
              <a:t>(</a:t>
            </a:r>
            <a:r>
              <a:rPr lang="fi-FI" sz="1400" dirty="0" err="1"/>
              <a:t>sim_result.get_counts</a:t>
            </a:r>
            <a:r>
              <a:rPr lang="fi-FI" sz="1400" dirty="0"/>
              <a:t>(</a:t>
            </a:r>
            <a:r>
              <a:rPr lang="fi-FI" sz="1400" dirty="0" err="1"/>
              <a:t>qc</a:t>
            </a:r>
            <a:r>
              <a:rPr lang="fi-FI" sz="1400" dirty="0"/>
              <a:t>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2D7392-6B2B-1043-98F0-0B8DB6C22A65}"/>
              </a:ext>
            </a:extLst>
          </p:cNvPr>
          <p:cNvSpPr txBox="1"/>
          <p:nvPr/>
        </p:nvSpPr>
        <p:spPr>
          <a:xfrm>
            <a:off x="5428523" y="1807663"/>
            <a:ext cx="6579243" cy="30623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lIns="0" tIns="0" rIns="0" bIns="45720" rtlCol="0">
            <a:spAutoFit/>
          </a:bodyPr>
          <a:lstStyle/>
          <a:p>
            <a:pPr marL="55561"/>
            <a:r>
              <a:rPr lang="fi-FI" sz="1400" dirty="0"/>
              <a:t># </a:t>
            </a:r>
            <a:r>
              <a:rPr lang="fi-FI" sz="1400" dirty="0" err="1"/>
              <a:t>Create</a:t>
            </a:r>
            <a:r>
              <a:rPr lang="fi-FI" sz="1400" dirty="0"/>
              <a:t> a </a:t>
            </a:r>
            <a:r>
              <a:rPr lang="fi-FI" sz="1400" dirty="0" err="1"/>
              <a:t>Quantum</a:t>
            </a:r>
            <a:r>
              <a:rPr lang="fi-FI" sz="1400" dirty="0"/>
              <a:t> </a:t>
            </a:r>
            <a:r>
              <a:rPr lang="fi-FI" sz="1400" dirty="0" err="1"/>
              <a:t>Register</a:t>
            </a:r>
            <a:r>
              <a:rPr lang="fi-FI" sz="1400" dirty="0"/>
              <a:t> </a:t>
            </a:r>
            <a:r>
              <a:rPr lang="fi-FI" sz="1400" dirty="0" err="1"/>
              <a:t>with</a:t>
            </a:r>
            <a:r>
              <a:rPr lang="fi-FI" sz="1400" dirty="0"/>
              <a:t> 1 </a:t>
            </a:r>
            <a:r>
              <a:rPr lang="fi-FI" sz="1400" dirty="0" err="1"/>
              <a:t>qubit</a:t>
            </a:r>
            <a:r>
              <a:rPr lang="fi-FI" sz="1400" dirty="0"/>
              <a:t>.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initial</a:t>
            </a:r>
            <a:r>
              <a:rPr lang="fi-FI" sz="1400" dirty="0"/>
              <a:t> </a:t>
            </a:r>
            <a:r>
              <a:rPr lang="fi-FI" sz="1400" dirty="0" err="1"/>
              <a:t>state</a:t>
            </a:r>
            <a:r>
              <a:rPr lang="fi-FI" sz="1400" dirty="0"/>
              <a:t> is |0&gt;</a:t>
            </a:r>
          </a:p>
          <a:p>
            <a:pPr marL="55561"/>
            <a:r>
              <a:rPr lang="fi-FI" sz="1400" dirty="0"/>
              <a:t>q = </a:t>
            </a:r>
            <a:r>
              <a:rPr lang="fi-FI" sz="1400" dirty="0" err="1"/>
              <a:t>QuantumRegister</a:t>
            </a:r>
            <a:r>
              <a:rPr lang="fi-FI" sz="1400" dirty="0"/>
              <a:t>(1)</a:t>
            </a:r>
          </a:p>
          <a:p>
            <a:pPr marL="55561"/>
            <a:r>
              <a:rPr lang="fi-FI" sz="1400" dirty="0"/>
              <a:t># </a:t>
            </a:r>
            <a:r>
              <a:rPr lang="fi-FI" sz="1400" dirty="0" err="1"/>
              <a:t>Create</a:t>
            </a:r>
            <a:r>
              <a:rPr lang="fi-FI" sz="1400" dirty="0"/>
              <a:t> a </a:t>
            </a:r>
            <a:r>
              <a:rPr lang="fi-FI" sz="1400" dirty="0" err="1"/>
              <a:t>Classical</a:t>
            </a:r>
            <a:r>
              <a:rPr lang="fi-FI" sz="1400" dirty="0"/>
              <a:t> </a:t>
            </a:r>
            <a:r>
              <a:rPr lang="fi-FI" sz="1400" dirty="0" err="1"/>
              <a:t>Register</a:t>
            </a:r>
            <a:r>
              <a:rPr lang="fi-FI" sz="1400" dirty="0"/>
              <a:t> </a:t>
            </a:r>
            <a:r>
              <a:rPr lang="fi-FI" sz="1400" dirty="0" err="1"/>
              <a:t>with</a:t>
            </a:r>
            <a:r>
              <a:rPr lang="fi-FI" sz="1400" dirty="0"/>
              <a:t> 1 </a:t>
            </a:r>
            <a:r>
              <a:rPr lang="fi-FI" sz="1400" dirty="0" err="1"/>
              <a:t>bit</a:t>
            </a:r>
            <a:r>
              <a:rPr lang="fi-FI" sz="1400" dirty="0"/>
              <a:t>.</a:t>
            </a:r>
          </a:p>
          <a:p>
            <a:pPr marL="55561"/>
            <a:r>
              <a:rPr lang="fi-FI" sz="1400" dirty="0"/>
              <a:t>c = </a:t>
            </a:r>
            <a:r>
              <a:rPr lang="fi-FI" sz="1400" dirty="0" err="1"/>
              <a:t>ClassicalRegister</a:t>
            </a:r>
            <a:r>
              <a:rPr lang="fi-FI" sz="1400" dirty="0"/>
              <a:t>(1)</a:t>
            </a:r>
          </a:p>
          <a:p>
            <a:pPr marL="55561"/>
            <a:r>
              <a:rPr lang="fi-FI" sz="1400" dirty="0"/>
              <a:t># </a:t>
            </a:r>
            <a:r>
              <a:rPr lang="fi-FI" sz="1400" dirty="0" err="1"/>
              <a:t>Create</a:t>
            </a:r>
            <a:r>
              <a:rPr lang="fi-FI" sz="1400" dirty="0"/>
              <a:t> a </a:t>
            </a:r>
            <a:r>
              <a:rPr lang="fi-FI" sz="1400" dirty="0" err="1"/>
              <a:t>Quantum</a:t>
            </a:r>
            <a:r>
              <a:rPr lang="fi-FI" sz="1400" dirty="0"/>
              <a:t> </a:t>
            </a:r>
            <a:r>
              <a:rPr lang="fi-FI" sz="1400" dirty="0" err="1"/>
              <a:t>Circuit</a:t>
            </a:r>
            <a:endParaRPr lang="fi-FI" sz="1400" dirty="0"/>
          </a:p>
          <a:p>
            <a:pPr marL="55561"/>
            <a:r>
              <a:rPr lang="fi-FI" sz="1400" dirty="0" err="1"/>
              <a:t>qc</a:t>
            </a:r>
            <a:r>
              <a:rPr lang="fi-FI" sz="1400" dirty="0"/>
              <a:t> = </a:t>
            </a:r>
            <a:r>
              <a:rPr lang="fi-FI" sz="1400" dirty="0" err="1"/>
              <a:t>QuantumCircuit</a:t>
            </a:r>
            <a:r>
              <a:rPr lang="fi-FI" sz="1400" dirty="0"/>
              <a:t>(q, c)</a:t>
            </a:r>
          </a:p>
          <a:p>
            <a:pPr marL="55561"/>
            <a:endParaRPr lang="fi-FI" sz="1400" dirty="0"/>
          </a:p>
          <a:p>
            <a:pPr marL="55561"/>
            <a:r>
              <a:rPr lang="fi-FI" sz="1400" dirty="0"/>
              <a:t># </a:t>
            </a:r>
            <a:r>
              <a:rPr lang="fi-FI" sz="1400" dirty="0" err="1"/>
              <a:t>Add</a:t>
            </a:r>
            <a:r>
              <a:rPr lang="fi-FI" sz="1400" dirty="0"/>
              <a:t> </a:t>
            </a:r>
            <a:r>
              <a:rPr lang="fi-FI" sz="1400" dirty="0" err="1"/>
              <a:t>Hadamard</a:t>
            </a:r>
            <a:r>
              <a:rPr lang="fi-FI" sz="1400" dirty="0"/>
              <a:t> </a:t>
            </a:r>
            <a:r>
              <a:rPr lang="fi-FI" sz="1400" dirty="0" err="1"/>
              <a:t>gate</a:t>
            </a:r>
            <a:r>
              <a:rPr lang="fi-FI" sz="1400" dirty="0"/>
              <a:t> to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qubit</a:t>
            </a:r>
            <a:r>
              <a:rPr lang="fi-FI" sz="1400" dirty="0"/>
              <a:t>, </a:t>
            </a:r>
            <a:r>
              <a:rPr lang="fi-FI" sz="1400" dirty="0" err="1"/>
              <a:t>putting</a:t>
            </a:r>
            <a:r>
              <a:rPr lang="fi-FI" sz="1400" dirty="0"/>
              <a:t> it in superposition </a:t>
            </a:r>
            <a:r>
              <a:rPr lang="fi-FI" sz="1400" dirty="0" err="1"/>
              <a:t>state</a:t>
            </a:r>
            <a:r>
              <a:rPr lang="fi-FI" sz="1400" dirty="0"/>
              <a:t>.</a:t>
            </a:r>
          </a:p>
          <a:p>
            <a:pPr marL="55561"/>
            <a:r>
              <a:rPr lang="fi-FI" sz="1400" dirty="0" err="1"/>
              <a:t>qc.h</a:t>
            </a:r>
            <a:r>
              <a:rPr lang="fi-FI" sz="1400" dirty="0"/>
              <a:t>(q)</a:t>
            </a:r>
          </a:p>
          <a:p>
            <a:pPr marL="55561"/>
            <a:endParaRPr lang="fi-FI" sz="1400" dirty="0"/>
          </a:p>
          <a:p>
            <a:pPr marL="55561"/>
            <a:r>
              <a:rPr lang="fi-FI" sz="1400" dirty="0"/>
              <a:t># </a:t>
            </a:r>
            <a:r>
              <a:rPr lang="fi-FI" sz="1400" dirty="0" err="1"/>
              <a:t>Add</a:t>
            </a:r>
            <a:r>
              <a:rPr lang="fi-FI" sz="1400" dirty="0"/>
              <a:t> a </a:t>
            </a:r>
            <a:r>
              <a:rPr lang="fi-FI" sz="1400" dirty="0" err="1"/>
              <a:t>Measurement</a:t>
            </a:r>
            <a:r>
              <a:rPr lang="fi-FI" sz="1400" dirty="0"/>
              <a:t> </a:t>
            </a:r>
            <a:r>
              <a:rPr lang="fi-FI" sz="1400" dirty="0" err="1"/>
              <a:t>gate</a:t>
            </a:r>
            <a:r>
              <a:rPr lang="fi-FI" sz="1400" dirty="0"/>
              <a:t> to </a:t>
            </a:r>
            <a:r>
              <a:rPr lang="fi-FI" sz="1400" dirty="0" err="1"/>
              <a:t>see</a:t>
            </a:r>
            <a:r>
              <a:rPr lang="fi-FI" sz="1400" dirty="0"/>
              <a:t>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state</a:t>
            </a:r>
            <a:r>
              <a:rPr lang="fi-FI" sz="1400" dirty="0"/>
              <a:t>.</a:t>
            </a:r>
          </a:p>
          <a:p>
            <a:pPr marL="55561"/>
            <a:r>
              <a:rPr lang="fi-FI" sz="1400" dirty="0" err="1"/>
              <a:t>qc.measure</a:t>
            </a:r>
            <a:r>
              <a:rPr lang="fi-FI" sz="1400" dirty="0"/>
              <a:t>(q, c)</a:t>
            </a:r>
          </a:p>
          <a:p>
            <a:pPr marL="55561"/>
            <a:endParaRPr lang="fi-FI" sz="1400" dirty="0"/>
          </a:p>
          <a:p>
            <a:pPr marL="55561"/>
            <a:r>
              <a:rPr lang="fi-FI" sz="1400" dirty="0" err="1"/>
              <a:t>plot_circuit</a:t>
            </a:r>
            <a:r>
              <a:rPr lang="fi-FI" sz="1400" dirty="0"/>
              <a:t>(</a:t>
            </a:r>
            <a:r>
              <a:rPr lang="fi-FI" sz="1400" dirty="0" err="1"/>
              <a:t>qc</a:t>
            </a:r>
            <a:r>
              <a:rPr lang="fi-FI" sz="14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5892A7-50D1-0B49-93F3-378158713F4C}"/>
              </a:ext>
            </a:extLst>
          </p:cNvPr>
          <p:cNvSpPr txBox="1"/>
          <p:nvPr/>
        </p:nvSpPr>
        <p:spPr>
          <a:xfrm>
            <a:off x="5428523" y="1296607"/>
            <a:ext cx="6579244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lIns="0" tIns="0" rIns="0" bIns="45720" rtlCol="0">
            <a:spAutoFit/>
          </a:bodyPr>
          <a:lstStyle/>
          <a:p>
            <a:pPr marL="55561"/>
            <a:r>
              <a:rPr lang="fi-FI" sz="1400" dirty="0" err="1"/>
              <a:t>print</a:t>
            </a:r>
            <a:r>
              <a:rPr lang="fi-FI" sz="1400" dirty="0"/>
              <a:t>("</a:t>
            </a:r>
            <a:r>
              <a:rPr lang="fi-FI" sz="1400" dirty="0" err="1"/>
              <a:t>Available</a:t>
            </a:r>
            <a:r>
              <a:rPr lang="fi-FI" sz="1400" dirty="0"/>
              <a:t> </a:t>
            </a:r>
            <a:r>
              <a:rPr lang="fi-FI" sz="1400" dirty="0" err="1"/>
              <a:t>backends</a:t>
            </a:r>
            <a:r>
              <a:rPr lang="fi-FI" sz="1400" dirty="0"/>
              <a:t>: ", </a:t>
            </a:r>
            <a:r>
              <a:rPr lang="fi-FI" sz="1400" dirty="0" err="1"/>
              <a:t>available_backends</a:t>
            </a:r>
            <a:r>
              <a:rPr lang="fi-FI" sz="1400" dirty="0"/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57040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Problem Setup – Unstructured Search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Hello World!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Grover’s Algorithm – Overall Procedure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Quantum Information Theory, Gate Model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- Details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957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3C19DD6-6D4D-6E4E-A18B-9EA38AF616F8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0" y="1828802"/>
                <a:ext cx="9724533" cy="4689475"/>
              </a:xfrm>
            </p:spPr>
            <p:txBody>
              <a:bodyPr>
                <a:normAutofit fontScale="70000" lnSpcReduction="20000"/>
              </a:bodyPr>
              <a:lstStyle/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r>
                  <a:rPr lang="en-US" sz="2900" dirty="0"/>
                  <a:t>Amplitude amplification technique</a:t>
                </a:r>
              </a:p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r>
                  <a:rPr lang="en-US" sz="2900" dirty="0"/>
                  <a:t>Unstructured search  (</a:t>
                </a:r>
                <a:r>
                  <a:rPr lang="en-US" sz="2900" dirty="0">
                    <a:latin typeface="+mj-lt"/>
                  </a:rPr>
                  <a:t>Classical complexity is  in the order of  </a:t>
                </a:r>
                <a14:m>
                  <m:oMath xmlns:m="http://schemas.openxmlformats.org/officeDocument/2006/math">
                    <m:r>
                      <a:rPr lang="en-US" sz="2900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2900" dirty="0">
                    <a:latin typeface="+mj-lt"/>
                  </a:rPr>
                  <a:t>)</a:t>
                </a:r>
              </a:p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r>
                  <a:rPr lang="en-US" sz="2900" dirty="0"/>
                  <a:t>A very generic problem in computer science, optimization, …</a:t>
                </a:r>
                <a:endParaRPr lang="en-US" sz="2900" dirty="0">
                  <a:latin typeface="+mj-lt"/>
                </a:endParaRPr>
              </a:p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r>
                  <a:rPr lang="en-US" sz="2900" dirty="0"/>
                  <a:t>Quadratic speedup,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9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9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rad>
                  </m:oMath>
                </a14:m>
                <a:r>
                  <a:rPr lang="en-US" sz="2900" dirty="0"/>
                  <a:t> evaluations</a:t>
                </a:r>
                <a:r>
                  <a:rPr lang="en-US" sz="2900" dirty="0">
                    <a:latin typeface="+mj-lt"/>
                  </a:rPr>
                  <a:t> (e.g. 1000 instead of 1M operations)</a:t>
                </a:r>
              </a:p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endParaRPr lang="en-US" sz="2900" dirty="0"/>
              </a:p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r>
                  <a:rPr lang="en-US" sz="2900" dirty="0"/>
                  <a:t>IBQ Q - User Guide</a:t>
                </a:r>
              </a:p>
              <a:p>
                <a:pPr lvl="1" indent="0">
                  <a:lnSpc>
                    <a:spcPct val="170000"/>
                  </a:lnSpc>
                  <a:buNone/>
                </a:pPr>
                <a:r>
                  <a:rPr lang="en-US" dirty="0">
                    <a:latin typeface="+mj-lt"/>
                    <a:hlinkClick r:id="rId3"/>
                  </a:rPr>
                  <a:t>https://quantumexperience.ng.bluemix.net/proxy/tutorial/full-user-guide/004-Quantum_Algorithms/070-Grover's_Algorithm.html</a:t>
                </a:r>
                <a:endParaRPr lang="en-US" dirty="0">
                  <a:latin typeface="+mj-lt"/>
                </a:endParaRPr>
              </a:p>
              <a:p>
                <a:pPr lvl="1" indent="0">
                  <a:lnSpc>
                    <a:spcPct val="170000"/>
                  </a:lnSpc>
                  <a:buNone/>
                </a:pPr>
                <a:endParaRPr lang="en-US" dirty="0"/>
              </a:p>
              <a:p>
                <a:pPr>
                  <a:lnSpc>
                    <a:spcPct val="170000"/>
                  </a:lnSpc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3C19DD6-6D4D-6E4E-A18B-9EA38AF616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0" y="1828802"/>
                <a:ext cx="9724533" cy="4689475"/>
              </a:xfrm>
              <a:blipFill>
                <a:blip r:embed="rId4"/>
                <a:stretch>
                  <a:fillRect l="-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3130769-A4E2-DB43-95E3-A39836F24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6670249" cy="990601"/>
          </a:xfrm>
        </p:spPr>
        <p:txBody>
          <a:bodyPr/>
          <a:lstStyle/>
          <a:p>
            <a:r>
              <a:rPr lang="en-US">
                <a:solidFill>
                  <a:srgbClr val="00FF7D"/>
                </a:solidFill>
              </a:rPr>
              <a:t>Grover’s</a:t>
            </a:r>
            <a:r>
              <a:rPr lang="en-US"/>
              <a:t>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2D91F5-EA89-7E4F-B76B-A2C0BC8CB3A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500444" cy="206375"/>
          </a:xfrm>
        </p:spPr>
        <p:txBody>
          <a:bodyPr/>
          <a:lstStyle/>
          <a:p>
            <a:r>
              <a:rPr lang="en-US"/>
              <a:t>Copyright © 2017 Accenture. All rights reserved. </a:t>
            </a:r>
            <a:r>
              <a:rPr lang="en-US">
                <a:solidFill>
                  <a:srgbClr val="898989"/>
                </a:solidFill>
              </a:rPr>
              <a:t>Copyright © 2017, IBM Research and the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8A70AF-0B77-7D48-96C9-3F8D8F1AC4D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431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Problem Setup – Unstructured Search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Hello World!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– Overall Procedure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Quantum Information Theory, Gate Model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- Details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294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3C19DD6-6D4D-6E4E-A18B-9EA38AF616F8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0" y="1828802"/>
                <a:ext cx="7490791" cy="4689475"/>
              </a:xfrm>
            </p:spPr>
            <p:txBody>
              <a:bodyPr>
                <a:normAutofit/>
              </a:bodyPr>
              <a:lstStyle/>
              <a:p>
                <a:pPr marL="569911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2900" dirty="0"/>
                  <a:t>Initialization</a:t>
                </a:r>
              </a:p>
              <a:p>
                <a:pPr marL="569911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2900" dirty="0" err="1"/>
                  <a:t>Uf</a:t>
                </a:r>
                <a:r>
                  <a:rPr lang="en-US" sz="2900" dirty="0"/>
                  <a:t>: Black box search</a:t>
                </a:r>
              </a:p>
              <a:p>
                <a:pPr marL="569911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2900" dirty="0"/>
                  <a:t>Us: Reflection about average</a:t>
                </a:r>
              </a:p>
              <a:p>
                <a:pPr marL="569911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fi-FI" sz="3200" dirty="0"/>
                  <a:t>Goto</a:t>
                </a:r>
                <a:r>
                  <a:rPr lang="fi-FI" sz="3200" b="0" dirty="0"/>
                  <a:t> </a:t>
                </a:r>
                <a:r>
                  <a:rPr lang="fi-FI" sz="3200" dirty="0" err="1"/>
                  <a:t>step</a:t>
                </a:r>
                <a:r>
                  <a:rPr lang="fi-FI" sz="3200" dirty="0"/>
                  <a:t> 2</a:t>
                </a:r>
                <a:r>
                  <a:rPr lang="fi-FI" sz="3200" b="0" dirty="0"/>
                  <a:t> and </a:t>
                </a:r>
                <a:r>
                  <a:rPr lang="fi-FI" sz="3200" b="0" dirty="0" err="1"/>
                  <a:t>repeat</a:t>
                </a:r>
                <a:r>
                  <a:rPr lang="fi-FI" sz="3200" b="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i-FI" sz="3200" b="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fi-FI" sz="3200" b="0" dirty="0"/>
                  <a:t> </a:t>
                </a:r>
                <a:r>
                  <a:rPr lang="fi-FI" sz="3200" b="0" dirty="0" err="1"/>
                  <a:t>times</a:t>
                </a:r>
                <a:r>
                  <a:rPr lang="fi-FI" sz="3200" b="0" dirty="0"/>
                  <a:t>.</a:t>
                </a:r>
              </a:p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endParaRPr lang="en-US" sz="2900" dirty="0"/>
              </a:p>
              <a:p>
                <a:pPr marL="512761" indent="-457200">
                  <a:lnSpc>
                    <a:spcPct val="17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latin typeface="+mj-lt"/>
                </a:endParaRPr>
              </a:p>
              <a:p>
                <a:pPr lvl="1" indent="0">
                  <a:lnSpc>
                    <a:spcPct val="170000"/>
                  </a:lnSpc>
                  <a:buNone/>
                </a:pPr>
                <a:endParaRPr lang="en-US" dirty="0"/>
              </a:p>
              <a:p>
                <a:pPr>
                  <a:lnSpc>
                    <a:spcPct val="170000"/>
                  </a:lnSpc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3C19DD6-6D4D-6E4E-A18B-9EA38AF616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0" y="1828802"/>
                <a:ext cx="7490791" cy="4689475"/>
              </a:xfrm>
              <a:blipFill>
                <a:blip r:embed="rId3"/>
                <a:stretch>
                  <a:fillRect l="-2876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3130769-A4E2-DB43-95E3-A39836F24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6670249" cy="990601"/>
          </a:xfrm>
        </p:spPr>
        <p:txBody>
          <a:bodyPr/>
          <a:lstStyle/>
          <a:p>
            <a:r>
              <a:rPr lang="en-US" dirty="0">
                <a:solidFill>
                  <a:srgbClr val="00FF7D"/>
                </a:solidFill>
              </a:rPr>
              <a:t>Grover’s</a:t>
            </a:r>
            <a:r>
              <a:rPr lang="en-US" dirty="0"/>
              <a:t> Algorithm</a:t>
            </a:r>
            <a:br>
              <a:rPr lang="en-US" dirty="0"/>
            </a:br>
            <a:r>
              <a:rPr lang="en-US" dirty="0"/>
              <a:t>Overall Process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2D91F5-EA89-7E4F-B76B-A2C0BC8CB3A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500444" cy="206375"/>
          </a:xfrm>
        </p:spPr>
        <p:txBody>
          <a:bodyPr/>
          <a:lstStyle/>
          <a:p>
            <a:r>
              <a:rPr lang="en-US"/>
              <a:t>Copyright © 2017 Accenture. All rights reserved. </a:t>
            </a:r>
            <a:r>
              <a:rPr lang="en-US">
                <a:solidFill>
                  <a:srgbClr val="898989"/>
                </a:solidFill>
              </a:rPr>
              <a:t>Copyright © 2017, IBM Research and the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8A70AF-0B77-7D48-96C9-3F8D8F1AC4D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E666B4-ADF0-3E47-9468-C05F7A839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8059" y="4711803"/>
            <a:ext cx="9493941" cy="21461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9744DE-1ABA-C840-84D9-DD3C37A8F8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092" y="1455407"/>
            <a:ext cx="4184543" cy="745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C60386-9543-6745-88C2-E70DE8064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2091" y="2236889"/>
            <a:ext cx="4184543" cy="13932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C075A98-20E0-0F4F-9958-420345CF03E7}"/>
              </a:ext>
            </a:extLst>
          </p:cNvPr>
          <p:cNvSpPr/>
          <p:nvPr/>
        </p:nvSpPr>
        <p:spPr>
          <a:xfrm>
            <a:off x="6520070" y="5083733"/>
            <a:ext cx="4081669" cy="879745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2783C9-1EB4-C34F-B65C-6A52D448798F}"/>
              </a:ext>
            </a:extLst>
          </p:cNvPr>
          <p:cNvSpPr/>
          <p:nvPr/>
        </p:nvSpPr>
        <p:spPr>
          <a:xfrm>
            <a:off x="9486483" y="4189211"/>
            <a:ext cx="702365" cy="7553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1F990F9-C29E-794C-ACF7-357D93E64CF6}"/>
              </a:ext>
            </a:extLst>
          </p:cNvPr>
          <p:cNvCxnSpPr>
            <a:cxnSpLocks/>
          </p:cNvCxnSpPr>
          <p:nvPr/>
        </p:nvCxnSpPr>
        <p:spPr>
          <a:xfrm flipH="1">
            <a:off x="9157253" y="4711803"/>
            <a:ext cx="447344" cy="37193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732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4F0A3A-3D59-AB44-9D89-ABFCE9F1102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8572500" cy="4689475"/>
          </a:xfrm>
        </p:spPr>
        <p:txBody>
          <a:bodyPr>
            <a:normAutofit fontScale="92500" lnSpcReduction="10000"/>
          </a:bodyPr>
          <a:lstStyle/>
          <a:p>
            <a:r>
              <a:rPr lang="fi-FI" dirty="0" err="1"/>
              <a:t>Navigate</a:t>
            </a:r>
            <a:r>
              <a:rPr lang="fi-FI" dirty="0"/>
              <a:t> to</a:t>
            </a:r>
          </a:p>
          <a:p>
            <a:pPr marL="514337" lvl="3" indent="0">
              <a:buNone/>
            </a:pPr>
            <a:r>
              <a:rPr lang="fi-FI" dirty="0">
                <a:hlinkClick r:id="rId2"/>
              </a:rPr>
              <a:t>https://mybinder.org/v2/gh/HassanNaseri/quantum-computing-handson/master</a:t>
            </a:r>
            <a:endParaRPr lang="fi-FI" dirty="0"/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b="0" dirty="0"/>
          </a:p>
          <a:p>
            <a:r>
              <a:rPr lang="fi-FI" b="0" dirty="0"/>
              <a:t>Open </a:t>
            </a:r>
            <a:r>
              <a:rPr lang="fi-FI" b="0" dirty="0" err="1"/>
              <a:t>file</a:t>
            </a:r>
            <a:r>
              <a:rPr lang="fi-FI" b="0" dirty="0"/>
              <a:t>: </a:t>
            </a:r>
            <a:r>
              <a:rPr lang="fi-FI" dirty="0"/>
              <a:t>grover_1.ipynb</a:t>
            </a:r>
          </a:p>
          <a:p>
            <a:r>
              <a:rPr lang="fi-FI" dirty="0"/>
              <a:t>Complete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calling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functions</a:t>
            </a:r>
            <a:r>
              <a:rPr lang="fi-FI" dirty="0"/>
              <a:t>:</a:t>
            </a:r>
          </a:p>
          <a:p>
            <a:pPr lvl="1"/>
            <a:r>
              <a:rPr lang="fi-FI" dirty="0" err="1"/>
              <a:t>black_box_check</a:t>
            </a:r>
            <a:r>
              <a:rPr lang="fi-FI" dirty="0"/>
              <a:t>(</a:t>
            </a:r>
            <a:r>
              <a:rPr lang="fi-FI" dirty="0" err="1"/>
              <a:t>circuit</a:t>
            </a:r>
            <a:r>
              <a:rPr lang="fi-FI" dirty="0"/>
              <a:t>, </a:t>
            </a:r>
            <a:r>
              <a:rPr lang="fi-FI" dirty="0" err="1"/>
              <a:t>key</a:t>
            </a:r>
            <a:r>
              <a:rPr lang="fi-FI" dirty="0"/>
              <a:t>, q)</a:t>
            </a:r>
          </a:p>
          <a:p>
            <a:pPr lvl="3"/>
            <a:r>
              <a:rPr lang="fi-FI" b="1" dirty="0" err="1"/>
              <a:t>circuit</a:t>
            </a:r>
            <a:r>
              <a:rPr lang="fi-FI" dirty="0"/>
              <a:t>: </a:t>
            </a:r>
            <a:r>
              <a:rPr lang="fi-FI" dirty="0" err="1"/>
              <a:t>quantum</a:t>
            </a:r>
            <a:r>
              <a:rPr lang="fi-FI" dirty="0"/>
              <a:t> </a:t>
            </a:r>
            <a:r>
              <a:rPr lang="fi-FI" dirty="0" err="1"/>
              <a:t>circuit</a:t>
            </a:r>
            <a:r>
              <a:rPr lang="fi-FI" dirty="0"/>
              <a:t> </a:t>
            </a:r>
            <a:r>
              <a:rPr lang="fi-FI" dirty="0" err="1"/>
              <a:t>object</a:t>
            </a:r>
            <a:endParaRPr lang="fi-FI" dirty="0"/>
          </a:p>
          <a:p>
            <a:pPr lvl="3"/>
            <a:r>
              <a:rPr lang="fi-FI" b="1" dirty="0" err="1"/>
              <a:t>key</a:t>
            </a:r>
            <a:r>
              <a:rPr lang="fi-FI" dirty="0"/>
              <a:t>: </a:t>
            </a:r>
            <a:r>
              <a:rPr lang="fi-FI" dirty="0" err="1"/>
              <a:t>string</a:t>
            </a:r>
            <a:r>
              <a:rPr lang="fi-FI" dirty="0"/>
              <a:t> </a:t>
            </a:r>
            <a:r>
              <a:rPr lang="fi-FI" dirty="0" err="1"/>
              <a:t>containing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unique</a:t>
            </a:r>
            <a:r>
              <a:rPr lang="fi-FI" dirty="0"/>
              <a:t> </a:t>
            </a:r>
            <a:r>
              <a:rPr lang="fi-FI" dirty="0" err="1"/>
              <a:t>property</a:t>
            </a:r>
            <a:r>
              <a:rPr lang="fi-FI" dirty="0"/>
              <a:t> of </a:t>
            </a:r>
            <a:r>
              <a:rPr lang="fi-FI" dirty="0" err="1"/>
              <a:t>interest</a:t>
            </a:r>
            <a:r>
              <a:rPr lang="fi-FI" dirty="0"/>
              <a:t> (</a:t>
            </a:r>
            <a:r>
              <a:rPr lang="fi-FI" dirty="0" err="1"/>
              <a:t>fruit</a:t>
            </a:r>
            <a:r>
              <a:rPr lang="fi-FI" dirty="0"/>
              <a:t> </a:t>
            </a:r>
            <a:r>
              <a:rPr lang="fi-FI" dirty="0" err="1"/>
              <a:t>name</a:t>
            </a:r>
            <a:r>
              <a:rPr lang="fi-FI" dirty="0"/>
              <a:t>)</a:t>
            </a:r>
          </a:p>
          <a:p>
            <a:pPr lvl="3"/>
            <a:r>
              <a:rPr lang="fi-FI" b="1" dirty="0"/>
              <a:t>q</a:t>
            </a:r>
            <a:r>
              <a:rPr lang="fi-FI" dirty="0"/>
              <a:t>: </a:t>
            </a:r>
            <a:r>
              <a:rPr lang="fi-FI" dirty="0" err="1"/>
              <a:t>quantum</a:t>
            </a:r>
            <a:r>
              <a:rPr lang="fi-FI" dirty="0"/>
              <a:t> </a:t>
            </a:r>
            <a:r>
              <a:rPr lang="fi-FI" dirty="0" err="1"/>
              <a:t>register</a:t>
            </a:r>
            <a:r>
              <a:rPr lang="fi-FI" dirty="0"/>
              <a:t> for input/output</a:t>
            </a:r>
          </a:p>
          <a:p>
            <a:pPr lvl="3"/>
            <a:endParaRPr lang="fi-FI" dirty="0"/>
          </a:p>
          <a:p>
            <a:pPr lvl="1"/>
            <a:r>
              <a:rPr lang="fi-FI" dirty="0" err="1"/>
              <a:t>reflection_about_average</a:t>
            </a:r>
            <a:r>
              <a:rPr lang="fi-FI" dirty="0"/>
              <a:t>(</a:t>
            </a:r>
            <a:r>
              <a:rPr lang="fi-FI" dirty="0" err="1"/>
              <a:t>circuit</a:t>
            </a:r>
            <a:r>
              <a:rPr lang="fi-FI" dirty="0"/>
              <a:t>, q)</a:t>
            </a:r>
          </a:p>
          <a:p>
            <a:pPr lvl="3"/>
            <a:r>
              <a:rPr lang="fi-FI" b="1" dirty="0" err="1"/>
              <a:t>circuit</a:t>
            </a:r>
            <a:r>
              <a:rPr lang="fi-FI" dirty="0"/>
              <a:t>: </a:t>
            </a:r>
            <a:r>
              <a:rPr lang="fi-FI" dirty="0" err="1"/>
              <a:t>quantum</a:t>
            </a:r>
            <a:r>
              <a:rPr lang="fi-FI" dirty="0"/>
              <a:t> </a:t>
            </a:r>
            <a:r>
              <a:rPr lang="fi-FI" dirty="0" err="1"/>
              <a:t>circuit</a:t>
            </a:r>
            <a:r>
              <a:rPr lang="fi-FI" dirty="0"/>
              <a:t> </a:t>
            </a:r>
            <a:r>
              <a:rPr lang="fi-FI" dirty="0" err="1"/>
              <a:t>object</a:t>
            </a:r>
            <a:endParaRPr lang="fi-FI" dirty="0"/>
          </a:p>
          <a:p>
            <a:pPr lvl="3"/>
            <a:r>
              <a:rPr lang="fi-FI" b="1" dirty="0"/>
              <a:t>q</a:t>
            </a:r>
            <a:r>
              <a:rPr lang="fi-FI" dirty="0"/>
              <a:t>: </a:t>
            </a:r>
            <a:r>
              <a:rPr lang="fi-FI" dirty="0" err="1"/>
              <a:t>quantum</a:t>
            </a:r>
            <a:r>
              <a:rPr lang="fi-FI" dirty="0"/>
              <a:t> </a:t>
            </a:r>
            <a:r>
              <a:rPr lang="fi-FI" dirty="0" err="1"/>
              <a:t>register</a:t>
            </a:r>
            <a:r>
              <a:rPr lang="fi-FI" dirty="0"/>
              <a:t> </a:t>
            </a:r>
            <a:r>
              <a:rPr lang="fi-FI" dirty="0" err="1"/>
              <a:t>register</a:t>
            </a:r>
            <a:r>
              <a:rPr lang="fi-FI" dirty="0"/>
              <a:t> for input/output</a:t>
            </a:r>
          </a:p>
          <a:p>
            <a:endParaRPr lang="fi-FI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F73A73-9990-2E4B-BA4A-E10249D58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8405191" cy="990601"/>
          </a:xfrm>
        </p:spPr>
        <p:txBody>
          <a:bodyPr/>
          <a:lstStyle/>
          <a:p>
            <a:r>
              <a:rPr lang="en-US" dirty="0"/>
              <a:t>Grover’s algorithm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First Exercise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03F8D7-8269-6A4E-A980-D3D26D7C0AC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02C882-8F90-2E45-A54A-EA5B6799AF1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D1775A8-71B8-E441-9AA6-192A9FD077B6}"/>
              </a:ext>
            </a:extLst>
          </p:cNvPr>
          <p:cNvGrpSpPr/>
          <p:nvPr/>
        </p:nvGrpSpPr>
        <p:grpSpPr>
          <a:xfrm>
            <a:off x="5941943" y="876299"/>
            <a:ext cx="5688494" cy="1768783"/>
            <a:chOff x="5116810" y="5062329"/>
            <a:chExt cx="5688494" cy="176878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C3ACE0-29D3-9946-A8FD-893BBF5AB069}"/>
                </a:ext>
              </a:extLst>
            </p:cNvPr>
            <p:cNvSpPr/>
            <p:nvPr/>
          </p:nvSpPr>
          <p:spPr>
            <a:xfrm>
              <a:off x="5667789" y="5618663"/>
              <a:ext cx="719760" cy="7026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00D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6BAA2D-7B48-C043-B87B-DDE163653C6C}"/>
                </a:ext>
              </a:extLst>
            </p:cNvPr>
            <p:cNvSpPr/>
            <p:nvPr/>
          </p:nvSpPr>
          <p:spPr>
            <a:xfrm>
              <a:off x="6963002" y="5618663"/>
              <a:ext cx="719760" cy="7026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00D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U</a:t>
              </a:r>
              <a:r>
                <a:rPr lang="en-US" sz="3600" baseline="-25000" dirty="0" err="1">
                  <a:solidFill>
                    <a:schemeClr val="tx1"/>
                  </a:solidFill>
                </a:rPr>
                <a:t>f</a:t>
              </a:r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AF543C5-168D-A74C-85B1-82BB0ED04626}"/>
                </a:ext>
              </a:extLst>
            </p:cNvPr>
            <p:cNvSpPr/>
            <p:nvPr/>
          </p:nvSpPr>
          <p:spPr>
            <a:xfrm>
              <a:off x="8258215" y="5618921"/>
              <a:ext cx="719496" cy="7023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00D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U</a:t>
              </a:r>
              <a:r>
                <a:rPr lang="en-US" sz="3600" baseline="-25000" dirty="0">
                  <a:solidFill>
                    <a:schemeClr val="tx1"/>
                  </a:solidFill>
                </a:rPr>
                <a:t>s</a:t>
              </a:r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4D5A849-967D-7B46-B4CE-5BF8FAF58DFE}"/>
                </a:ext>
              </a:extLst>
            </p:cNvPr>
            <p:cNvGrpSpPr/>
            <p:nvPr/>
          </p:nvGrpSpPr>
          <p:grpSpPr>
            <a:xfrm>
              <a:off x="9553164" y="5618921"/>
              <a:ext cx="676687" cy="702365"/>
              <a:chOff x="9699766" y="5102087"/>
              <a:chExt cx="676687" cy="70236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933ED18-1A33-4941-B56D-58B3E7158086}"/>
                  </a:ext>
                </a:extLst>
              </p:cNvPr>
              <p:cNvSpPr/>
              <p:nvPr/>
            </p:nvSpPr>
            <p:spPr>
              <a:xfrm>
                <a:off x="9699766" y="5102087"/>
                <a:ext cx="676687" cy="66923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rgbClr val="00D7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Arc 10">
                <a:extLst>
                  <a:ext uri="{FF2B5EF4-FFF2-40B4-BE49-F238E27FC236}">
                    <a16:creationId xmlns:a16="http://schemas.microsoft.com/office/drawing/2014/main" id="{2DD26367-1C45-6245-A5DC-2FB8674C63B7}"/>
                  </a:ext>
                </a:extLst>
              </p:cNvPr>
              <p:cNvSpPr/>
              <p:nvPr/>
            </p:nvSpPr>
            <p:spPr>
              <a:xfrm>
                <a:off x="9766026" y="5201477"/>
                <a:ext cx="570670" cy="602975"/>
              </a:xfrm>
              <a:prstGeom prst="arc">
                <a:avLst>
                  <a:gd name="adj1" fmla="val 9922266"/>
                  <a:gd name="adj2" fmla="val 590499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E44C934-A710-5740-A2EA-9939B250C4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51361" y="5216522"/>
                <a:ext cx="0" cy="35118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857C210-9C36-9F4B-AA4E-9E758BBD456D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6387549" y="5969975"/>
              <a:ext cx="575453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CE8B202-2972-BA46-A02A-00F7E026AD24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7682762" y="5969975"/>
              <a:ext cx="575453" cy="129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A03BEFF-2487-7143-89CC-ED0B2513244C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 flipV="1">
              <a:off x="8977711" y="5953538"/>
              <a:ext cx="575453" cy="16566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FC35E07-67B4-3446-A00B-1025E7C84B22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5116810" y="5961821"/>
              <a:ext cx="550979" cy="8154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ED925E9-F128-AB4A-8E02-655B804A67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29851" y="5945255"/>
              <a:ext cx="575453" cy="16566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32BFA939-A160-9E4D-BC52-99155CB49F71}"/>
                </a:ext>
              </a:extLst>
            </p:cNvPr>
            <p:cNvSpPr/>
            <p:nvPr/>
          </p:nvSpPr>
          <p:spPr>
            <a:xfrm>
              <a:off x="6646979" y="5062329"/>
              <a:ext cx="2591857" cy="1768783"/>
            </a:xfrm>
            <a:prstGeom prst="arc">
              <a:avLst>
                <a:gd name="adj1" fmla="val 10758694"/>
                <a:gd name="adj2" fmla="val 41689"/>
              </a:avLst>
            </a:prstGeom>
            <a:ln w="2222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3159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Problem Setup – Unstructured Search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Hello World!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– Overall Procedure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Quantum Information Theory, Gate Model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- Details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840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EB40D8A-F3ED-4D4A-BAE1-7496A4C0C8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/>
          </a:blip>
          <a:srcRect l="-67" r="50419"/>
          <a:stretch/>
        </p:blipFill>
        <p:spPr>
          <a:xfrm>
            <a:off x="7535119" y="0"/>
            <a:ext cx="4656881" cy="4994695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27D694-427F-9F42-8CA9-C8D025FFA9A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713054"/>
            <a:ext cx="6320741" cy="4805224"/>
          </a:xfr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r>
              <a:rPr lang="en-US" sz="3600" dirty="0">
                <a:highlight>
                  <a:srgbClr val="00FF7D"/>
                </a:highlight>
              </a:rPr>
              <a:t>Superposition, Collapse, Entanglement, Teleportation</a:t>
            </a:r>
          </a:p>
          <a:p>
            <a:endParaRPr lang="en-US" sz="3600" dirty="0"/>
          </a:p>
          <a:p>
            <a:r>
              <a:rPr lang="en-US" sz="3600" dirty="0"/>
              <a:t>The physics can be difficult and subject to different interpretations.</a:t>
            </a:r>
          </a:p>
          <a:p>
            <a:endParaRPr lang="en-US" sz="3600" dirty="0"/>
          </a:p>
          <a:p>
            <a:r>
              <a:rPr lang="en-US" sz="3600" dirty="0"/>
              <a:t>Mathematics are simple and do not require interpretation.</a:t>
            </a:r>
          </a:p>
          <a:p>
            <a:endParaRPr lang="en-US" sz="3600" dirty="0"/>
          </a:p>
          <a:p>
            <a:r>
              <a:rPr lang="en-US" sz="3600" dirty="0"/>
              <a:t>Two important laws:</a:t>
            </a:r>
          </a:p>
          <a:p>
            <a:pPr marL="857244" lvl="1" indent="-571500"/>
            <a:r>
              <a:rPr lang="en-US" sz="3000" dirty="0"/>
              <a:t>Quantum operations are reversible.</a:t>
            </a:r>
          </a:p>
          <a:p>
            <a:pPr marL="857244" lvl="1" indent="-571500"/>
            <a:r>
              <a:rPr lang="en-US" sz="3000" dirty="0"/>
              <a:t>Measurement is irreversible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561495-5E6D-534E-91EF-2C065317D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6471213" cy="7454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>
              <a:lnSpc>
                <a:spcPct val="90000"/>
              </a:lnSpc>
            </a:pPr>
            <a:r>
              <a:rPr lang="en-US" sz="2800" dirty="0">
                <a:solidFill>
                  <a:srgbClr val="000000"/>
                </a:solidFill>
              </a:rPr>
              <a:t>Something about Quantum Physics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6E2877-8985-024C-8029-C0804AB82EC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>
              <a:spcAft>
                <a:spcPts val="600"/>
              </a:spcAft>
              <a:defRPr/>
            </a:pPr>
            <a:r>
              <a:rPr lang="en-US" sz="1100" kern="1200">
                <a:solidFill>
                  <a:srgbClr val="898989"/>
                </a:solidFill>
                <a:latin typeface="Calibri" panose="020F0502020204030204"/>
                <a:ea typeface="+mn-ea"/>
                <a:cs typeface="+mn-cs"/>
              </a:rPr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CEBEB-B899-9843-B3E1-E74F1CCAD3F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>
              <a:spcAft>
                <a:spcPts val="600"/>
              </a:spcAft>
              <a:defRPr/>
            </a:pPr>
            <a:fld id="{4F9AC08D-23A9-440E-BCB9-AA1E9877CC38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23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66C762-1139-2249-9F6F-912BFA5B3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476" y="5366736"/>
            <a:ext cx="3608166" cy="115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13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5DFED5-8A59-4442-B5D5-8C45F0281EE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10128812" cy="4690205"/>
          </a:xfrm>
        </p:spPr>
        <p:txBody>
          <a:bodyPr/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Electronic: using electrons to process information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Digital: information units are bits (0/1)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Silicon-based transistor logic (MOSFET)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Basic gates: AND, OR, NAND, …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Universal gates: NAND, NOR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Most system use a single universal gate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8A4541-0B52-9844-8536-3C1A3336D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0310447" cy="990601"/>
          </a:xfrm>
        </p:spPr>
        <p:txBody>
          <a:bodyPr/>
          <a:lstStyle/>
          <a:p>
            <a:r>
              <a:rPr lang="en-US" dirty="0">
                <a:solidFill>
                  <a:srgbClr val="00FF7D"/>
                </a:solidFill>
              </a:rPr>
              <a:t>Review of CLASSICAL </a:t>
            </a:r>
            <a:r>
              <a:rPr lang="en-US" dirty="0"/>
              <a:t>COMPUTING</a:t>
            </a:r>
            <a:r>
              <a:rPr lang="en-US"/>
              <a:t>: MODERN DIGITAL COMPUTERS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6C0025-3667-7547-BDC3-89C2E06DA73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CC5606-594B-A346-9F96-8EFE432F6085}"/>
              </a:ext>
            </a:extLst>
          </p:cNvPr>
          <p:cNvSpPr/>
          <p:nvPr/>
        </p:nvSpPr>
        <p:spPr>
          <a:xfrm>
            <a:off x="7935686" y="4091354"/>
            <a:ext cx="4256314" cy="24276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0DBA4-897C-D446-B6AC-2485604DC35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0751A2A8-837A-974E-8409-0183A39B44D6}"/>
              </a:ext>
            </a:extLst>
          </p:cNvPr>
          <p:cNvSpPr txBox="1">
            <a:spLocks/>
          </p:cNvSpPr>
          <p:nvPr/>
        </p:nvSpPr>
        <p:spPr>
          <a:xfrm>
            <a:off x="8457781" y="6085009"/>
            <a:ext cx="3212124" cy="4340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Full adder made of NAND gates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2AE454-569F-C44C-99AC-B8FBDFCB9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008" y="4289180"/>
            <a:ext cx="3973263" cy="1795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7F0D1F-79A2-0C44-B4DC-C46D68663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3843" y="1657016"/>
            <a:ext cx="1977136" cy="197713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209D117-4E1D-F34C-A732-F0501B5BA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75" y="5094518"/>
            <a:ext cx="1270000" cy="635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B8EAB9-8457-F74E-828E-BCD3C8487F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0817" y="5094517"/>
            <a:ext cx="1270000" cy="635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0573455-2628-8B4A-9B14-30E1599DB3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6220" y="5806761"/>
            <a:ext cx="1270000" cy="635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B39C14E-A924-2A4E-99EC-21E0191B8C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5459" y="5094517"/>
            <a:ext cx="1270000" cy="635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176E528-686F-EC47-8312-AAF73FF35B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6842" y="5806761"/>
            <a:ext cx="1270000" cy="635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8F3DD80-0990-ED4C-A210-477CD63FF8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0100" y="5094517"/>
            <a:ext cx="1270000" cy="635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243DF25-D50B-4C43-B1EC-514999EBD3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38567" y="5806761"/>
            <a:ext cx="1270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47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EC2A34-EB4D-E041-95C5-461CC30A582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7570303" cy="3594929"/>
          </a:xfrm>
        </p:spPr>
        <p:txBody>
          <a:bodyPr>
            <a:normAutofit/>
          </a:bodyPr>
          <a:lstStyle/>
          <a:p>
            <a:r>
              <a:rPr lang="fi-FI" dirty="0"/>
              <a:t>The </a:t>
            </a:r>
            <a:r>
              <a:rPr lang="fi-FI" dirty="0" err="1"/>
              <a:t>fundamental</a:t>
            </a:r>
            <a:r>
              <a:rPr lang="fi-FI" dirty="0"/>
              <a:t> </a:t>
            </a:r>
            <a:r>
              <a:rPr lang="fi-FI" dirty="0" err="1"/>
              <a:t>unit</a:t>
            </a:r>
            <a:r>
              <a:rPr lang="fi-FI" dirty="0"/>
              <a:t> of </a:t>
            </a:r>
            <a:r>
              <a:rPr lang="fi-FI" dirty="0" err="1"/>
              <a:t>quantum</a:t>
            </a:r>
            <a:r>
              <a:rPr lang="fi-FI" dirty="0"/>
              <a:t> </a:t>
            </a:r>
            <a:r>
              <a:rPr lang="fi-FI" dirty="0" err="1"/>
              <a:t>information</a:t>
            </a:r>
            <a:r>
              <a:rPr lang="fi-FI" dirty="0"/>
              <a:t>.</a:t>
            </a:r>
          </a:p>
          <a:p>
            <a:endParaRPr lang="fi-FI" dirty="0"/>
          </a:p>
          <a:p>
            <a:r>
              <a:rPr lang="fi-FI" dirty="0" err="1">
                <a:highlight>
                  <a:srgbClr val="00FF7D"/>
                </a:highlight>
              </a:rPr>
              <a:t>Linear</a:t>
            </a:r>
            <a:r>
              <a:rPr lang="fi-FI" dirty="0">
                <a:highlight>
                  <a:srgbClr val="00FF7D"/>
                </a:highlight>
              </a:rPr>
              <a:t> </a:t>
            </a:r>
            <a:r>
              <a:rPr lang="fi-FI" dirty="0" err="1">
                <a:highlight>
                  <a:srgbClr val="00FF7D"/>
                </a:highlight>
              </a:rPr>
              <a:t>combination</a:t>
            </a:r>
            <a:r>
              <a:rPr lang="fi-FI" dirty="0">
                <a:highlight>
                  <a:srgbClr val="00FF7D"/>
                </a:highlight>
              </a:rPr>
              <a:t> of </a:t>
            </a:r>
            <a:r>
              <a:rPr lang="fi-FI" dirty="0" err="1">
                <a:highlight>
                  <a:srgbClr val="00FF7D"/>
                </a:highlight>
              </a:rPr>
              <a:t>two</a:t>
            </a:r>
            <a:r>
              <a:rPr lang="fi-FI" dirty="0">
                <a:highlight>
                  <a:srgbClr val="00FF7D"/>
                </a:highlight>
              </a:rPr>
              <a:t> </a:t>
            </a:r>
            <a:r>
              <a:rPr lang="fi-FI" dirty="0" err="1">
                <a:highlight>
                  <a:srgbClr val="00FF7D"/>
                </a:highlight>
              </a:rPr>
              <a:t>or</a:t>
            </a:r>
            <a:r>
              <a:rPr lang="fi-FI" dirty="0">
                <a:highlight>
                  <a:srgbClr val="00FF7D"/>
                </a:highlight>
              </a:rPr>
              <a:t> </a:t>
            </a:r>
            <a:r>
              <a:rPr lang="fi-FI" dirty="0" err="1">
                <a:highlight>
                  <a:srgbClr val="00FF7D"/>
                </a:highlight>
              </a:rPr>
              <a:t>more</a:t>
            </a:r>
            <a:r>
              <a:rPr lang="fi-FI" dirty="0">
                <a:highlight>
                  <a:srgbClr val="00FF7D"/>
                </a:highlight>
              </a:rPr>
              <a:t> </a:t>
            </a:r>
            <a:r>
              <a:rPr lang="fi-FI" dirty="0" err="1">
                <a:highlight>
                  <a:srgbClr val="00FF7D"/>
                </a:highlight>
              </a:rPr>
              <a:t>states</a:t>
            </a:r>
            <a:r>
              <a:rPr lang="fi-FI" dirty="0">
                <a:highlight>
                  <a:srgbClr val="00FF7D"/>
                </a:highlight>
              </a:rPr>
              <a:t>.</a:t>
            </a:r>
          </a:p>
          <a:p>
            <a:endParaRPr lang="en-US" dirty="0"/>
          </a:p>
          <a:p>
            <a:r>
              <a:rPr lang="en-US" dirty="0"/>
              <a:t>The vector representation of a single qubit: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550480-FFBB-7548-97FD-C19368F30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QUBIT?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BEA09C-1E7B-7D46-861B-CEDCB43A8ED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A69BDE-FB35-4B45-ADAE-6DC7B6F5377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CD2D0A-D500-8844-BAE6-D114D8D04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427" y="2635036"/>
            <a:ext cx="2552195" cy="37177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EBC1A0C-8237-BF42-B431-EEF60D309687}"/>
              </a:ext>
            </a:extLst>
          </p:cNvPr>
          <p:cNvGrpSpPr/>
          <p:nvPr/>
        </p:nvGrpSpPr>
        <p:grpSpPr>
          <a:xfrm>
            <a:off x="9621769" y="876299"/>
            <a:ext cx="1377387" cy="1377387"/>
            <a:chOff x="9799899" y="4161098"/>
            <a:chExt cx="1377387" cy="1377387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B4FB332-CAD0-DE46-80AA-219C2EF79ADF}"/>
                </a:ext>
              </a:extLst>
            </p:cNvPr>
            <p:cNvSpPr/>
            <p:nvPr/>
          </p:nvSpPr>
          <p:spPr>
            <a:xfrm>
              <a:off x="9799899" y="4161098"/>
              <a:ext cx="1377387" cy="137738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shade val="30000"/>
                    <a:satMod val="115000"/>
                  </a:schemeClr>
                </a:gs>
                <a:gs pos="41000">
                  <a:schemeClr val="accent5">
                    <a:shade val="67500"/>
                    <a:satMod val="115000"/>
                    <a:alpha val="57000"/>
                  </a:schemeClr>
                </a:gs>
                <a:gs pos="100000">
                  <a:schemeClr val="accent5">
                    <a:shade val="100000"/>
                    <a:satMod val="115000"/>
                  </a:schemeClr>
                </a:gs>
              </a:gsLst>
              <a:lin ang="10800000" scaled="0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E15D8CD-64BD-584A-A5A7-45C0293D7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69007" y="4977113"/>
              <a:ext cx="85942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2C6F683-D61A-6742-BB72-DC03AEB2770A}"/>
                </a:ext>
              </a:extLst>
            </p:cNvPr>
            <p:cNvSpPr txBox="1"/>
            <p:nvPr/>
          </p:nvSpPr>
          <p:spPr>
            <a:xfrm>
              <a:off x="10267770" y="4395358"/>
              <a:ext cx="379912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sz="1600" dirty="0"/>
                <a:t>Left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705AA7-42C3-2D47-BE74-B3CEA488852E}"/>
                </a:ext>
              </a:extLst>
            </p:cNvPr>
            <p:cNvSpPr txBox="1"/>
            <p:nvPr/>
          </p:nvSpPr>
          <p:spPr>
            <a:xfrm>
              <a:off x="10267770" y="5062412"/>
              <a:ext cx="517770" cy="292388"/>
            </a:xfrm>
            <a:prstGeom prst="rect">
              <a:avLst/>
            </a:prstGeom>
            <a:noFill/>
          </p:spPr>
          <p:txBody>
            <a:bodyPr wrap="none" lIns="0" tIns="0" rIns="0" bIns="45720" rtlCol="0">
              <a:spAutoFit/>
            </a:bodyPr>
            <a:lstStyle/>
            <a:p>
              <a:r>
                <a:rPr lang="en-US" sz="1600" dirty="0"/>
                <a:t>Right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8FC5527-C87B-C64B-9CD3-0C9968EEF122}"/>
                </a:ext>
              </a:extLst>
            </p:cNvPr>
            <p:cNvCxnSpPr>
              <a:cxnSpLocks/>
            </p:cNvCxnSpPr>
            <p:nvPr/>
          </p:nvCxnSpPr>
          <p:spPr>
            <a:xfrm>
              <a:off x="10077687" y="4696297"/>
              <a:ext cx="85074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B52379A-2EE0-7A44-BC2C-357DE729B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9643" y="4137308"/>
            <a:ext cx="3134980" cy="4119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23C322-BC6C-DE44-B9EF-FCF138D65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991" y="4853836"/>
            <a:ext cx="3124932" cy="4119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3EA776-B53E-4B42-A8D6-36763DD4DE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6991" y="5503933"/>
            <a:ext cx="1738306" cy="351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23692A7-47C6-E947-8F09-0B124E223715}"/>
                  </a:ext>
                </a:extLst>
              </p:cNvPr>
              <p:cNvSpPr/>
              <p:nvPr/>
            </p:nvSpPr>
            <p:spPr>
              <a:xfrm>
                <a:off x="2068011" y="5372854"/>
                <a:ext cx="2563116" cy="914400"/>
              </a:xfrm>
              <a:prstGeom prst="rect">
                <a:avLst/>
              </a:prstGeom>
              <a:solidFill>
                <a:srgbClr val="00FF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23692A7-47C6-E947-8F09-0B124E2237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011" y="5372854"/>
                <a:ext cx="2563116" cy="914400"/>
              </a:xfrm>
              <a:prstGeom prst="rect">
                <a:avLst/>
              </a:prstGeom>
              <a:blipFill>
                <a:blip r:embed="rId6"/>
                <a:stretch>
                  <a:fillRect t="-8219" b="-356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0845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561A907-3959-4D4D-BA9E-E262E7F08761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1" y="1828802"/>
                <a:ext cx="10738756" cy="4689475"/>
              </a:xfrm>
            </p:spPr>
            <p:txBody>
              <a:bodyPr>
                <a:normAutofit/>
              </a:bodyPr>
              <a:lstStyle/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highlight>
                      <a:srgbClr val="00FF7D"/>
                    </a:highlight>
                  </a:rPr>
                  <a:t>The state of a qubit is not accessible from outside.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endParaRPr lang="en-US" dirty="0">
                  <a:highlight>
                    <a:srgbClr val="00FF7D"/>
                  </a:highlight>
                </a:endParaRP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highlight>
                      <a:srgbClr val="00FF7D"/>
                    </a:highlight>
                  </a:rPr>
                  <a:t>Measurement is done in a basis.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Standard basis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</m:d>
                        <m:r>
                          <a:rPr lang="en-US">
                            <a:latin typeface="Cambria Math" panose="02040503050406030204" pitchFamily="18" charset="0"/>
                          </a:rPr>
                          <m:t>, </m:t>
                        </m:r>
                      </m:e>
                    </m:d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The state of a qubit </a:t>
                </a:r>
                <a:r>
                  <a:rPr lang="en-US" dirty="0">
                    <a:highlight>
                      <a:srgbClr val="00FF7D"/>
                    </a:highlight>
                  </a:rPr>
                  <a:t>collapses</a:t>
                </a:r>
                <a:r>
                  <a:rPr lang="en-US" dirty="0"/>
                  <a:t> to one of the basis states.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fi-FI" dirty="0" err="1"/>
                  <a:t>Measurement</a:t>
                </a:r>
                <a:r>
                  <a:rPr lang="fi-FI" dirty="0"/>
                  <a:t> is </a:t>
                </a:r>
                <a:r>
                  <a:rPr lang="fi-FI" dirty="0" err="1">
                    <a:highlight>
                      <a:srgbClr val="00FF7D"/>
                    </a:highlight>
                  </a:rPr>
                  <a:t>irreversible</a:t>
                </a:r>
                <a:r>
                  <a:rPr lang="fi-FI" dirty="0"/>
                  <a:t>, </a:t>
                </a:r>
                <a:r>
                  <a:rPr lang="fi-FI" dirty="0" err="1"/>
                  <a:t>hence</a:t>
                </a:r>
                <a:r>
                  <a:rPr lang="fi-FI" dirty="0"/>
                  <a:t> </a:t>
                </a:r>
                <a:r>
                  <a:rPr lang="fi-FI" dirty="0" err="1"/>
                  <a:t>not</a:t>
                </a:r>
                <a:r>
                  <a:rPr lang="fi-FI" dirty="0"/>
                  <a:t> a </a:t>
                </a:r>
                <a:r>
                  <a:rPr lang="fi-FI" dirty="0" err="1"/>
                  <a:t>quantum</a:t>
                </a:r>
                <a:r>
                  <a:rPr lang="fi-FI" dirty="0"/>
                  <a:t> </a:t>
                </a:r>
                <a:r>
                  <a:rPr lang="fi-FI" dirty="0" err="1"/>
                  <a:t>gate</a:t>
                </a:r>
                <a:r>
                  <a:rPr lang="fi-FI" dirty="0"/>
                  <a:t>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561A907-3959-4D4D-BA9E-E262E7F087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1" y="1828802"/>
                <a:ext cx="10738756" cy="4689475"/>
              </a:xfrm>
              <a:blipFill>
                <a:blip r:embed="rId2"/>
                <a:stretch>
                  <a:fillRect l="-1299" t="-1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47CE012-A256-D340-BE83-A1D15EE61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C745BD-BC79-5B43-9758-5AE89161C9F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745812-9EF5-564C-B6B4-85FD9EC480E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452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4245F26-C298-7046-96C8-F00667039CD0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1" y="1371600"/>
                <a:ext cx="11430000" cy="5146677"/>
              </a:xfrm>
            </p:spPr>
            <p:txBody>
              <a:bodyPr>
                <a:normAutofit/>
              </a:bodyPr>
              <a:lstStyle/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When multiple qubits interact the </a:t>
                </a:r>
                <a:r>
                  <a:rPr lang="en-US" dirty="0">
                    <a:highlight>
                      <a:srgbClr val="00FF7D"/>
                    </a:highlight>
                    <a:latin typeface="+mn-lt"/>
                  </a:rPr>
                  <a:t>resulting state</a:t>
                </a:r>
                <a:r>
                  <a:rPr lang="en-US" dirty="0">
                    <a:latin typeface="+mn-lt"/>
                  </a:rPr>
                  <a:t> is in a vector space that contains all combinations of individual states.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endParaRPr lang="en-US" dirty="0">
                  <a:latin typeface="+mn-lt"/>
                </a:endParaRP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highlight>
                      <a:srgbClr val="00FF7D"/>
                    </a:highlight>
                  </a:rPr>
                  <a:t>N qubits -&gt; 2</a:t>
                </a:r>
                <a:r>
                  <a:rPr lang="en-US" baseline="30000" dirty="0">
                    <a:highlight>
                      <a:srgbClr val="00FF7D"/>
                    </a:highlight>
                  </a:rPr>
                  <a:t>N</a:t>
                </a:r>
                <a:r>
                  <a:rPr lang="en-US" dirty="0">
                    <a:highlight>
                      <a:srgbClr val="00FF7D"/>
                    </a:highlight>
                  </a:rPr>
                  <a:t> basis states</a:t>
                </a:r>
                <a:endParaRPr lang="en-US" dirty="0">
                  <a:latin typeface="+mn-lt"/>
                </a:endParaRP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endParaRPr lang="en-US" dirty="0">
                  <a:latin typeface="+mn-lt"/>
                </a:endParaRP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Vector representation of two qubits in their joint vector space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01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basis vector representing a state 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endParaRPr lang="en-US" dirty="0">
                  <a:highlight>
                    <a:srgbClr val="00FF7D"/>
                  </a:highlight>
                </a:endParaRP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4245F26-C298-7046-96C8-F00667039C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1" y="1371600"/>
                <a:ext cx="11430000" cy="5146677"/>
              </a:xfrm>
              <a:blipFill>
                <a:blip r:embed="rId2"/>
                <a:stretch>
                  <a:fillRect l="-1221" t="-1728" r="-133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6B26976-6D60-494B-9DCA-0899B8061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309430" cy="990601"/>
          </a:xfrm>
        </p:spPr>
        <p:txBody>
          <a:bodyPr/>
          <a:lstStyle/>
          <a:p>
            <a:r>
              <a:rPr lang="en-US" dirty="0"/>
              <a:t>VECTOR SPACE AND ENTAGLEMENT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BD0AFB-67EB-8E4A-B691-CF7192DB5A9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B37D1-CF88-CC4C-9C50-E5EC5DAFDCB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647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304744-1384-D641-AB41-241AF045112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11293928" cy="4689475"/>
          </a:xfrm>
        </p:spPr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A universal quantum computer made form simple gates.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Most common gates: </a:t>
            </a:r>
            <a:r>
              <a:rPr lang="en-US" dirty="0">
                <a:highlight>
                  <a:srgbClr val="00FF7D"/>
                </a:highlight>
              </a:rPr>
              <a:t>1-qubit and 2-qubit gates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Quantum logic gates are reversible.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Quantum logic gates are represented by </a:t>
            </a:r>
            <a:r>
              <a:rPr lang="en-US" dirty="0">
                <a:highlight>
                  <a:srgbClr val="00FF7D"/>
                </a:highlight>
              </a:rPr>
              <a:t>unitary matrices</a:t>
            </a:r>
            <a:r>
              <a:rPr lang="en-US" dirty="0"/>
              <a:t>.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Due to this inherent randomness (and also noise), the process is repeated and measured many times to find the probabilities of each state.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452335-5CAD-9F40-AC25-E413419BC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1430001" cy="1251031"/>
          </a:xfrm>
        </p:spPr>
        <p:txBody>
          <a:bodyPr>
            <a:normAutofit fontScale="90000"/>
          </a:bodyPr>
          <a:lstStyle/>
          <a:p>
            <a:r>
              <a:rPr lang="en-US" dirty="0"/>
              <a:t>Quantum Gate Model 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HOW DOES A UNIVERSAL QUANTUM COMPUTER WORK?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80A772-2A98-5B4C-A0FA-E483ECA3CEF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C6E3ED-3D51-BC49-8775-36EC136CCF8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010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DD44C7-31F8-0C47-87C9-8243ED0214BC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1" y="1828802"/>
                <a:ext cx="10762280" cy="4689475"/>
              </a:xfrm>
            </p:spPr>
            <p:txBody>
              <a:bodyPr>
                <a:normAutofit fontScale="85000" lnSpcReduction="10000"/>
              </a:bodyPr>
              <a:lstStyle/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Identity </a:t>
                </a:r>
              </a:p>
              <a:p>
                <a:pPr lvl="2"/>
                <a:r>
                  <a:rPr lang="en-US" sz="2200" dirty="0"/>
                  <a:t>Does not change the state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r>
                        <a:rPr lang="en-US" b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algn="ctr"/>
                <a:r>
                  <a:rPr lang="en-US" b="0" dirty="0">
                    <a:ea typeface="Cambria Math" panose="02040503050406030204" pitchFamily="18" charset="0"/>
                  </a:rPr>
                  <a:t>e.g.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dirty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Hadamard Gate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dirty="0"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b="0" dirty="0"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DD44C7-31F8-0C47-87C9-8243ED0214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1" y="1828802"/>
                <a:ext cx="10762280" cy="4689475"/>
              </a:xfrm>
              <a:blipFill>
                <a:blip r:embed="rId2"/>
                <a:stretch>
                  <a:fillRect l="-1061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301D771-74E7-7A46-9418-9E26270DD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8926286" cy="990601"/>
          </a:xfrm>
        </p:spPr>
        <p:txBody>
          <a:bodyPr/>
          <a:lstStyle/>
          <a:p>
            <a:r>
              <a:rPr lang="en-US" dirty="0"/>
              <a:t>IDENTITY and Hadamard </a:t>
            </a:r>
            <a:r>
              <a:rPr lang="en-US" dirty="0" err="1"/>
              <a:t>GAteS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70E797-8A10-274F-A122-E79B36D3BB8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78CFC-F3DA-954A-97BD-8614701827C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DCD3EF-AF37-014D-BF26-4EC59A9E715C}"/>
              </a:ext>
            </a:extLst>
          </p:cNvPr>
          <p:cNvSpPr/>
          <p:nvPr/>
        </p:nvSpPr>
        <p:spPr>
          <a:xfrm>
            <a:off x="9918915" y="2479729"/>
            <a:ext cx="58893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I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459DD7-2F93-4648-B75C-043357131642}"/>
              </a:ext>
            </a:extLst>
          </p:cNvPr>
          <p:cNvCxnSpPr>
            <a:stCxn id="6" idx="1"/>
          </p:cNvCxnSpPr>
          <p:nvPr/>
        </p:nvCxnSpPr>
        <p:spPr>
          <a:xfrm flipH="1">
            <a:off x="9422969" y="2780207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705425B-4937-B441-9772-FABF2717BD8D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10507851" y="2780207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883B2D6-CADC-6945-A99B-529423F740FB}"/>
              </a:ext>
            </a:extLst>
          </p:cNvPr>
          <p:cNvSpPr/>
          <p:nvPr/>
        </p:nvSpPr>
        <p:spPr>
          <a:xfrm>
            <a:off x="9918915" y="5065363"/>
            <a:ext cx="58893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H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F51FDC-8C3B-E940-8B8C-DA1BEFAC157D}"/>
              </a:ext>
            </a:extLst>
          </p:cNvPr>
          <p:cNvCxnSpPr>
            <a:stCxn id="12" idx="1"/>
          </p:cNvCxnSpPr>
          <p:nvPr/>
        </p:nvCxnSpPr>
        <p:spPr>
          <a:xfrm flipH="1">
            <a:off x="9422969" y="5365841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82C365-0A32-A64F-B176-2F20496B7F1C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10507851" y="5365841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724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648880-8D12-914F-87AF-AE92E42612D6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828802"/>
            <a:ext cx="11125201" cy="4689475"/>
          </a:xfrm>
        </p:spPr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The information is stored in a quantum system.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The computation/logic is governed by quantum-mechanical phenomena, such as superposition and entanglement.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Quantum information theory provides foundations for quantum computing.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2296DD-6D20-B249-9936-72346E226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1037278" cy="990601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>
                <a:solidFill>
                  <a:srgbClr val="00FF7D"/>
                </a:solidFill>
              </a:rPr>
              <a:t>QUANTUM Computing?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053BC4-014A-054D-9CDC-E1F701D2303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35262F-F40A-054B-80D4-75441003440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939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43E563-1C1F-424B-9390-725F21B36EF9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1298712" y="1828802"/>
                <a:ext cx="5956023" cy="4560423"/>
              </a:xfrm>
            </p:spPr>
            <p:txBody>
              <a:bodyPr vert="horz" lIns="91440" tIns="45720" rIns="91440" bIns="45720" rtlCol="0" anchor="ctr">
                <a:normAutofit fontScale="77500" lnSpcReduction="20000"/>
              </a:bodyPr>
              <a:lstStyle/>
              <a:p>
                <a:pPr marL="514344" lvl="1" indent="0" defTabSz="914400">
                  <a:lnSpc>
                    <a:spcPct val="90000"/>
                  </a:lnSpc>
                  <a:buNone/>
                </a:pPr>
                <a:endParaRPr lang="en-US" sz="1400" dirty="0">
                  <a:solidFill>
                    <a:srgbClr val="000000"/>
                  </a:solidFill>
                  <a:latin typeface="+mn-lt"/>
                </a:endParaRPr>
              </a:p>
              <a:p>
                <a:pPr marL="284161" defTabSz="914400">
                  <a:lnSpc>
                    <a:spcPct val="90000"/>
                  </a:lnSpc>
                </a:pPr>
                <a:r>
                  <a:rPr lang="en-US" sz="2600" b="1" dirty="0">
                    <a:solidFill>
                      <a:srgbClr val="000000"/>
                    </a:solidFill>
                    <a:latin typeface="+mn-lt"/>
                  </a:rPr>
                  <a:t>Pauli Gates</a:t>
                </a:r>
              </a:p>
              <a:p>
                <a:pPr marL="742944" lvl="1" indent="-228600" defTabSz="914400">
                  <a:lnSpc>
                    <a:spcPct val="90000"/>
                  </a:lnSpc>
                </a:pPr>
                <a:r>
                  <a:rPr lang="en-US" sz="2000" dirty="0">
                    <a:solidFill>
                      <a:srgbClr val="000000"/>
                    </a:solidFill>
                  </a:rPr>
                  <a:t>X-gate: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971538" lvl="2" indent="-228600" defTabSz="914400">
                  <a:lnSpc>
                    <a:spcPct val="90000"/>
                  </a:lnSpc>
                </a:pPr>
                <a:endParaRPr lang="en-US" sz="1600" dirty="0">
                  <a:solidFill>
                    <a:srgbClr val="000000"/>
                  </a:solidFill>
                  <a:highlight>
                    <a:srgbClr val="00FF7D"/>
                  </a:highlight>
                </a:endParaRPr>
              </a:p>
              <a:p>
                <a:pPr marL="742944" lvl="1" indent="-228600" defTabSz="914400">
                  <a:lnSpc>
                    <a:spcPct val="90000"/>
                  </a:lnSpc>
                </a:pPr>
                <a:r>
                  <a:rPr lang="en-US" sz="2000" dirty="0">
                    <a:solidFill>
                      <a:srgbClr val="000000"/>
                    </a:solidFill>
                  </a:rPr>
                  <a:t>Y-gate: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971538" lvl="2" indent="-228600" defTabSz="914400">
                  <a:lnSpc>
                    <a:spcPct val="90000"/>
                  </a:lnSpc>
                </a:pPr>
                <a:endParaRPr lang="en-US" sz="1600" dirty="0">
                  <a:solidFill>
                    <a:srgbClr val="000000"/>
                  </a:solidFill>
                </a:endParaRPr>
              </a:p>
              <a:p>
                <a:pPr marL="742944" lvl="1" indent="-228600" defTabSz="914400">
                  <a:lnSpc>
                    <a:spcPct val="90000"/>
                  </a:lnSpc>
                </a:pPr>
                <a:r>
                  <a:rPr lang="en-US" sz="2000" dirty="0">
                    <a:solidFill>
                      <a:srgbClr val="000000"/>
                    </a:solidFill>
                  </a:rPr>
                  <a:t>Z-gate: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742944" lvl="1" indent="-228600" defTabSz="914400">
                  <a:lnSpc>
                    <a:spcPct val="90000"/>
                  </a:lnSpc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512761" indent="-228600" defTabSz="914400">
                  <a:lnSpc>
                    <a:spcPct val="90000"/>
                  </a:lnSpc>
                </a:pPr>
                <a:r>
                  <a:rPr lang="en-US" sz="2600" dirty="0">
                    <a:solidFill>
                      <a:srgbClr val="000000"/>
                    </a:solidFill>
                  </a:rPr>
                  <a:t>I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2</a:t>
                </a:r>
                <a:r>
                  <a:rPr lang="en-US" sz="2600" dirty="0">
                    <a:solidFill>
                      <a:srgbClr val="000000"/>
                    </a:solidFill>
                  </a:rPr>
                  <a:t> = H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2</a:t>
                </a:r>
                <a:r>
                  <a:rPr lang="en-US" sz="2600" dirty="0">
                    <a:solidFill>
                      <a:srgbClr val="000000"/>
                    </a:solidFill>
                  </a:rPr>
                  <a:t> =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  </a:t>
                </a:r>
                <a:r>
                  <a:rPr lang="en-US" sz="2600" dirty="0">
                    <a:solidFill>
                      <a:srgbClr val="000000"/>
                    </a:solidFill>
                  </a:rPr>
                  <a:t>X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2</a:t>
                </a:r>
                <a:r>
                  <a:rPr lang="en-US" sz="2600" dirty="0">
                    <a:solidFill>
                      <a:srgbClr val="000000"/>
                    </a:solidFill>
                  </a:rPr>
                  <a:t> = Y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2</a:t>
                </a:r>
                <a:r>
                  <a:rPr lang="en-US" sz="2600" dirty="0">
                    <a:solidFill>
                      <a:srgbClr val="000000"/>
                    </a:solidFill>
                  </a:rPr>
                  <a:t> = Z</a:t>
                </a:r>
                <a:r>
                  <a:rPr lang="en-US" sz="2600" baseline="30000" dirty="0">
                    <a:solidFill>
                      <a:srgbClr val="000000"/>
                    </a:solidFill>
                  </a:rPr>
                  <a:t>2</a:t>
                </a:r>
                <a:r>
                  <a:rPr lang="en-US" sz="2600" dirty="0">
                    <a:solidFill>
                      <a:srgbClr val="000000"/>
                    </a:solidFill>
                  </a:rPr>
                  <a:t> = I</a:t>
                </a:r>
              </a:p>
              <a:p>
                <a:pPr marL="512761" indent="-228600" defTabSz="914400">
                  <a:lnSpc>
                    <a:spcPct val="90000"/>
                  </a:lnSpc>
                </a:pPr>
                <a:endParaRPr lang="en-US" sz="2600" dirty="0">
                  <a:solidFill>
                    <a:srgbClr val="000000"/>
                  </a:solidFill>
                </a:endParaRPr>
              </a:p>
              <a:p>
                <a:r>
                  <a:rPr lang="en-US" dirty="0"/>
                  <a:t>S-gate</a:t>
                </a:r>
              </a:p>
              <a:p>
                <a:pPr marL="742944" lvl="1" indent="-457200"/>
                <a14:m>
                  <m:oMath xmlns:m="http://schemas.openxmlformats.org/officeDocument/2006/math">
                    <m:r>
                      <a:rPr lang="fi-FI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fi-FI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/2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fi-FI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i-FI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l-GR" dirty="0"/>
              </a:p>
              <a:p>
                <a:pPr marL="512761" indent="-228600" defTabSz="914400">
                  <a:lnSpc>
                    <a:spcPct val="90000"/>
                  </a:lnSpc>
                </a:pPr>
                <a:endParaRPr lang="en-US" sz="2600" dirty="0">
                  <a:solidFill>
                    <a:srgbClr val="000000"/>
                  </a:solidFill>
                </a:endParaRPr>
              </a:p>
              <a:p>
                <a:pPr indent="-228600" defTabSz="9144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0000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43E563-1C1F-424B-9390-725F21B36E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1298712" y="1828802"/>
                <a:ext cx="5956023" cy="4560423"/>
              </a:xfrm>
              <a:blipFill>
                <a:blip r:embed="rId2"/>
                <a:stretch>
                  <a:fillRect l="-213" t="-1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CA72E3C-8B28-B943-B72B-82AA3CAD4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7689574" cy="9906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</a:rPr>
              <a:t>Pauli gates and S-Gate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65179-C199-884A-B849-1064BACEFF2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>
              <a:spcAft>
                <a:spcPts val="600"/>
              </a:spcAft>
            </a:pPr>
            <a:r>
              <a:rPr lang="en-US" sz="11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Copyright © 2017 Accenture. All rights </a:t>
            </a:r>
            <a:r>
              <a:rPr lang="en-US" sz="1200" dirty="0">
                <a:solidFill>
                  <a:srgbClr val="898989"/>
                </a:solidFill>
              </a:rPr>
              <a:t>reserved. </a:t>
            </a:r>
            <a:r>
              <a:rPr lang="fi-FI" sz="1200" dirty="0">
                <a:solidFill>
                  <a:srgbClr val="898989"/>
                </a:solidFill>
              </a:rPr>
              <a:t>Copyright © 2017, IBM </a:t>
            </a:r>
            <a:r>
              <a:rPr lang="fi-FI" sz="1200" dirty="0" err="1">
                <a:solidFill>
                  <a:srgbClr val="898989"/>
                </a:solidFill>
              </a:rPr>
              <a:t>Research</a:t>
            </a:r>
            <a:r>
              <a:rPr lang="fi-FI" sz="1200" dirty="0">
                <a:solidFill>
                  <a:srgbClr val="898989"/>
                </a:solidFill>
              </a:rPr>
              <a:t> and </a:t>
            </a:r>
            <a:r>
              <a:rPr lang="fi-FI" sz="1200" dirty="0" err="1">
                <a:solidFill>
                  <a:srgbClr val="898989"/>
                </a:solidFill>
              </a:rPr>
              <a:t>the</a:t>
            </a:r>
            <a:r>
              <a:rPr lang="fi-FI" sz="1200" dirty="0">
                <a:solidFill>
                  <a:srgbClr val="898989"/>
                </a:solidFill>
              </a:rPr>
              <a:t> IBM QX team.</a:t>
            </a:r>
            <a:endParaRPr lang="en-US" sz="1200" dirty="0">
              <a:solidFill>
                <a:srgbClr val="898989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444428-1CBB-1343-8FAB-FE4AC1765E3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0845183" y="6519009"/>
            <a:ext cx="304799" cy="206375"/>
          </a:xfr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>
              <a:spcAft>
                <a:spcPts val="600"/>
              </a:spcAft>
            </a:pPr>
            <a:fld id="{4F9AC08D-23A9-440E-BCB9-AA1E9877CC38}" type="slidenum">
              <a:rPr lang="en-US" sz="11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 sz="1100">
              <a:solidFill>
                <a:srgbClr val="898989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25DD4C-F1F2-D44E-B9F7-22A0937C762A}"/>
              </a:ext>
            </a:extLst>
          </p:cNvPr>
          <p:cNvSpPr/>
          <p:nvPr/>
        </p:nvSpPr>
        <p:spPr>
          <a:xfrm>
            <a:off x="8662674" y="1832888"/>
            <a:ext cx="58893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X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A67694-F7D2-DC41-974B-6D8ECCE6E5A1}"/>
              </a:ext>
            </a:extLst>
          </p:cNvPr>
          <p:cNvCxnSpPr>
            <a:stCxn id="8" idx="1"/>
          </p:cNvCxnSpPr>
          <p:nvPr/>
        </p:nvCxnSpPr>
        <p:spPr>
          <a:xfrm flipH="1">
            <a:off x="8166728" y="2133366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2D16700-AD07-3747-B98E-93BA170F631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9251610" y="2133366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A925ECA-3F97-A840-9366-E2CFA600FE7E}"/>
              </a:ext>
            </a:extLst>
          </p:cNvPr>
          <p:cNvSpPr/>
          <p:nvPr/>
        </p:nvSpPr>
        <p:spPr>
          <a:xfrm>
            <a:off x="8662674" y="2993018"/>
            <a:ext cx="58893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ABB904-1D19-B442-83A8-A4240605FC68}"/>
              </a:ext>
            </a:extLst>
          </p:cNvPr>
          <p:cNvCxnSpPr>
            <a:stCxn id="12" idx="1"/>
          </p:cNvCxnSpPr>
          <p:nvPr/>
        </p:nvCxnSpPr>
        <p:spPr>
          <a:xfrm flipH="1">
            <a:off x="8166728" y="3293496"/>
            <a:ext cx="495946" cy="192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4C1526-CC03-4D4D-81B6-70A72003893D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9251610" y="3293496"/>
            <a:ext cx="495946" cy="192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48386AD-297D-044D-B915-D7CF56904B64}"/>
              </a:ext>
            </a:extLst>
          </p:cNvPr>
          <p:cNvSpPr/>
          <p:nvPr/>
        </p:nvSpPr>
        <p:spPr>
          <a:xfrm>
            <a:off x="8631922" y="4153148"/>
            <a:ext cx="58893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Z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573E46D-89B8-4742-A492-726D7072AB6E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8135976" y="4436789"/>
            <a:ext cx="495946" cy="1683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33CE86B-AC79-7943-B0B8-9AFF8015131B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9220858" y="4436789"/>
            <a:ext cx="495946" cy="1683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03014CE-C070-2242-A9C2-CF57A3529E06}"/>
              </a:ext>
            </a:extLst>
          </p:cNvPr>
          <p:cNvGrpSpPr/>
          <p:nvPr/>
        </p:nvGrpSpPr>
        <p:grpSpPr>
          <a:xfrm>
            <a:off x="9909610" y="1828802"/>
            <a:ext cx="1518834" cy="628104"/>
            <a:chOff x="6943241" y="4889293"/>
            <a:chExt cx="1518834" cy="62810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6CC1C4C-35D1-0541-8C9E-C526C2F823CB}"/>
                </a:ext>
              </a:extLst>
            </p:cNvPr>
            <p:cNvSpPr/>
            <p:nvPr/>
          </p:nvSpPr>
          <p:spPr>
            <a:xfrm>
              <a:off x="7361695" y="4889293"/>
              <a:ext cx="628104" cy="62810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DA9AD03-3455-314D-A9AF-47AD673086ED}"/>
                </a:ext>
              </a:extLst>
            </p:cNvPr>
            <p:cNvCxnSpPr>
              <a:cxnSpLocks/>
            </p:cNvCxnSpPr>
            <p:nvPr/>
          </p:nvCxnSpPr>
          <p:spPr>
            <a:xfrm>
              <a:off x="6943241" y="5203345"/>
              <a:ext cx="151883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9C8BF8B-F969-7747-9D04-BAA8E823B895}"/>
                </a:ext>
              </a:extLst>
            </p:cNvPr>
            <p:cNvCxnSpPr>
              <a:cxnSpLocks/>
              <a:stCxn id="6" idx="4"/>
              <a:endCxn id="6" idx="0"/>
            </p:cNvCxnSpPr>
            <p:nvPr/>
          </p:nvCxnSpPr>
          <p:spPr>
            <a:xfrm flipV="1">
              <a:off x="7675747" y="4889293"/>
              <a:ext cx="0" cy="6281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22D48B3-D305-914C-B99B-F0DF4C9791DE}"/>
              </a:ext>
            </a:extLst>
          </p:cNvPr>
          <p:cNvSpPr/>
          <p:nvPr/>
        </p:nvSpPr>
        <p:spPr>
          <a:xfrm>
            <a:off x="8664267" y="5313278"/>
            <a:ext cx="58893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2D28016-7FFF-A147-B357-03E18316278E}"/>
              </a:ext>
            </a:extLst>
          </p:cNvPr>
          <p:cNvCxnSpPr>
            <a:stCxn id="22" idx="1"/>
          </p:cNvCxnSpPr>
          <p:nvPr/>
        </p:nvCxnSpPr>
        <p:spPr>
          <a:xfrm flipH="1">
            <a:off x="8168321" y="5613756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94B5D8A-A3F9-534C-ACF5-53D20EB2E43E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9253203" y="5613756"/>
            <a:ext cx="4959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5D9B637-166D-D747-9A0A-FDA29F310662}"/>
              </a:ext>
            </a:extLst>
          </p:cNvPr>
          <p:cNvSpPr/>
          <p:nvPr/>
        </p:nvSpPr>
        <p:spPr>
          <a:xfrm>
            <a:off x="10487245" y="5313278"/>
            <a:ext cx="797516" cy="600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" pitchFamily="2" charset="0"/>
              </a:rPr>
              <a:t>Z</a:t>
            </a:r>
            <a:r>
              <a:rPr lang="en-US" sz="2400" b="1" baseline="30000" dirty="0">
                <a:solidFill>
                  <a:schemeClr val="tx1"/>
                </a:solidFill>
                <a:latin typeface="Times" pitchFamily="2" charset="0"/>
              </a:rPr>
              <a:t>1/2</a:t>
            </a:r>
            <a:endParaRPr lang="en-US" sz="2400" b="1" dirty="0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950A23B-3982-A74E-988C-3C49FB3EAEC4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9991299" y="5613756"/>
            <a:ext cx="495946" cy="94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D20BF21-B41E-AF40-9C80-596C9FAD4E32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11284761" y="5613756"/>
            <a:ext cx="28736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479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1E583D-635F-9D46-8516-8B9438E83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TWO-Qubit gates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CFC67-12DF-5642-BA82-16EED1B7630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5714999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FB55B-0FC2-F349-94C6-E94BDB550DA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506202" y="6519009"/>
            <a:ext cx="304799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31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AutoShape 2" descr=" \operatorname{CNOT} =  \begin{bmatrix} 1 &amp; 0 &amp; 0 &amp; 0 \\ 0 &amp; 1 &amp; 0 &amp; 0 \\ 0 &amp; 0 &amp; 0 &amp; 1 \\  0 &amp; 0 &amp; 1 &amp; 0 \end{bmatrix}.">
                <a:extLst>
                  <a:ext uri="{FF2B5EF4-FFF2-40B4-BE49-F238E27FC236}">
                    <a16:creationId xmlns:a16="http://schemas.microsoft.com/office/drawing/2014/main" id="{F56939DA-8EA5-8B40-812A-9DA317855F5B}"/>
                  </a:ext>
                </a:extLst>
              </p:cNvPr>
              <p:cNvSpPr>
                <a:spLocks noGrp="1" noChangeAspect="1" noChangeArrowheads="1"/>
              </p:cNvSpPr>
              <p:nvPr>
                <p:ph sz="quarter" idx="18"/>
              </p:nvPr>
            </p:nvSpPr>
            <p:spPr bwMode="auto">
              <a:prstGeom prst="rect">
                <a:avLst/>
              </a:prstGeom>
              <a:noFill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r>
                  <a:rPr lang="en-US" dirty="0"/>
                  <a:t>With respect to the basis:</a:t>
                </a:r>
              </a:p>
              <a:p>
                <a:r>
                  <a:rPr lang="en-US" dirty="0"/>
                  <a:t>	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begChr m:val="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CNOT GATE</a:t>
                </a:r>
              </a:p>
              <a:p>
                <a:pPr lvl="1"/>
                <a:r>
                  <a:rPr lang="en-US" sz="1800" dirty="0"/>
                  <a:t>It can be used to entangle and disentangle EPR states. </a:t>
                </a:r>
              </a:p>
              <a:p>
                <a:pPr lvl="1"/>
                <a:r>
                  <a:rPr lang="en-US" sz="1800" dirty="0"/>
                  <a:t>Any quantum circuit can be simulated to an arbitrary degree of accuracy using a combination of CNOT gates and single qubit rotations.</a:t>
                </a:r>
              </a:p>
              <a:p>
                <a:pPr lvl="1"/>
                <a:endParaRPr lang="en-US" sz="1800" dirty="0"/>
              </a:p>
              <a:p>
                <a:r>
                  <a:rPr lang="en-US" dirty="0"/>
                  <a:t>SWAP GATE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AutoShape 2" descr=" \operatorname{CNOT} =  \begin{bmatrix} 1 &amp; 0 &amp; 0 &amp; 0 \\ 0 &amp; 1 &amp; 0 &amp; 0 \\ 0 &amp; 0 &amp; 0 &amp; 1 \\  0 &amp; 0 &amp; 1 &amp; 0 \end{bmatrix}.">
                <a:extLst>
                  <a:ext uri="{FF2B5EF4-FFF2-40B4-BE49-F238E27FC236}">
                    <a16:creationId xmlns:a16="http://schemas.microsoft.com/office/drawing/2014/main" id="{F56939DA-8EA5-8B40-812A-9DA317855F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 bwMode="auto">
              <a:prstGeom prst="rect">
                <a:avLst/>
              </a:prstGeom>
              <a:blipFill>
                <a:blip r:embed="rId2"/>
                <a:stretch>
                  <a:fillRect l="-740" t="-5420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362CDD7-2A82-4D4D-83B0-4000B67C9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451" y="2158079"/>
            <a:ext cx="2336800" cy="1092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171BEE-AEAD-9547-A68A-F3938D657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4151" y="5369779"/>
            <a:ext cx="2324100" cy="10922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097068B-E9D2-464A-8FD1-645F41053620}"/>
              </a:ext>
            </a:extLst>
          </p:cNvPr>
          <p:cNvGrpSpPr/>
          <p:nvPr/>
        </p:nvGrpSpPr>
        <p:grpSpPr>
          <a:xfrm>
            <a:off x="9879417" y="638230"/>
            <a:ext cx="1518834" cy="1178590"/>
            <a:chOff x="7542617" y="1281547"/>
            <a:chExt cx="1518834" cy="117859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50B0154-4C0D-A64A-88BB-EA9CA710D65D}"/>
                </a:ext>
              </a:extLst>
            </p:cNvPr>
            <p:cNvSpPr/>
            <p:nvPr/>
          </p:nvSpPr>
          <p:spPr>
            <a:xfrm>
              <a:off x="7961071" y="1832033"/>
              <a:ext cx="628104" cy="62810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A20D17F-D33F-924C-9D7F-FF04284324A4}"/>
                </a:ext>
              </a:extLst>
            </p:cNvPr>
            <p:cNvCxnSpPr>
              <a:cxnSpLocks/>
            </p:cNvCxnSpPr>
            <p:nvPr/>
          </p:nvCxnSpPr>
          <p:spPr>
            <a:xfrm>
              <a:off x="7542617" y="2146085"/>
              <a:ext cx="151883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36BB64B-1BA5-3643-BC14-FBB8FA6EE9B3}"/>
                </a:ext>
              </a:extLst>
            </p:cNvPr>
            <p:cNvCxnSpPr>
              <a:cxnSpLocks/>
              <a:stCxn id="11" idx="4"/>
              <a:endCxn id="2" idx="4"/>
            </p:cNvCxnSpPr>
            <p:nvPr/>
          </p:nvCxnSpPr>
          <p:spPr>
            <a:xfrm flipV="1">
              <a:off x="8275123" y="1490774"/>
              <a:ext cx="0" cy="96936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9EAD4FF-6E06-004C-ABC4-2D7933544964}"/>
                </a:ext>
              </a:extLst>
            </p:cNvPr>
            <p:cNvCxnSpPr>
              <a:cxnSpLocks/>
            </p:cNvCxnSpPr>
            <p:nvPr/>
          </p:nvCxnSpPr>
          <p:spPr>
            <a:xfrm>
              <a:off x="7542617" y="1376336"/>
              <a:ext cx="151883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AEF457D-72C0-9640-AC95-398033C57C81}"/>
                </a:ext>
              </a:extLst>
            </p:cNvPr>
            <p:cNvSpPr/>
            <p:nvPr/>
          </p:nvSpPr>
          <p:spPr>
            <a:xfrm>
              <a:off x="8181647" y="1281547"/>
              <a:ext cx="186952" cy="2092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EE14707-F8DB-DE4F-844E-87CA0F0C1561}"/>
              </a:ext>
            </a:extLst>
          </p:cNvPr>
          <p:cNvSpPr/>
          <p:nvPr/>
        </p:nvSpPr>
        <p:spPr>
          <a:xfrm>
            <a:off x="10337039" y="3766088"/>
            <a:ext cx="588936" cy="12097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1BE0B57-D329-A446-9BBF-766695198D32}"/>
              </a:ext>
            </a:extLst>
          </p:cNvPr>
          <p:cNvCxnSpPr>
            <a:cxnSpLocks/>
          </p:cNvCxnSpPr>
          <p:nvPr/>
        </p:nvCxnSpPr>
        <p:spPr>
          <a:xfrm flipH="1">
            <a:off x="9710110" y="4675338"/>
            <a:ext cx="62692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A8C96B-47C5-B140-9AC9-26229C671C78}"/>
              </a:ext>
            </a:extLst>
          </p:cNvPr>
          <p:cNvCxnSpPr>
            <a:cxnSpLocks/>
          </p:cNvCxnSpPr>
          <p:nvPr/>
        </p:nvCxnSpPr>
        <p:spPr>
          <a:xfrm flipH="1">
            <a:off x="10925975" y="4675338"/>
            <a:ext cx="4959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091362-7EDC-E54C-9C4A-2F22F433F5E4}"/>
              </a:ext>
            </a:extLst>
          </p:cNvPr>
          <p:cNvCxnSpPr>
            <a:cxnSpLocks/>
          </p:cNvCxnSpPr>
          <p:nvPr/>
        </p:nvCxnSpPr>
        <p:spPr>
          <a:xfrm flipH="1">
            <a:off x="9701938" y="4037324"/>
            <a:ext cx="62692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6DF4A48-CD88-5041-93BF-0B04957120CE}"/>
              </a:ext>
            </a:extLst>
          </p:cNvPr>
          <p:cNvCxnSpPr>
            <a:cxnSpLocks/>
          </p:cNvCxnSpPr>
          <p:nvPr/>
        </p:nvCxnSpPr>
        <p:spPr>
          <a:xfrm flipH="1">
            <a:off x="10917803" y="4037324"/>
            <a:ext cx="4959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31546E3-037D-1E47-9C22-EAFB4058FE6B}"/>
              </a:ext>
            </a:extLst>
          </p:cNvPr>
          <p:cNvGrpSpPr/>
          <p:nvPr/>
        </p:nvGrpSpPr>
        <p:grpSpPr>
          <a:xfrm>
            <a:off x="10425458" y="4120765"/>
            <a:ext cx="403442" cy="533512"/>
            <a:chOff x="7315200" y="1502768"/>
            <a:chExt cx="681925" cy="655311"/>
          </a:xfrm>
        </p:grpSpPr>
        <p:cxnSp>
          <p:nvCxnSpPr>
            <p:cNvPr id="28" name="Curved Connector 27">
              <a:extLst>
                <a:ext uri="{FF2B5EF4-FFF2-40B4-BE49-F238E27FC236}">
                  <a16:creationId xmlns:a16="http://schemas.microsoft.com/office/drawing/2014/main" id="{8EB6570D-EC24-D946-BFC7-A3DE78821A87}"/>
                </a:ext>
              </a:extLst>
            </p:cNvPr>
            <p:cNvCxnSpPr>
              <a:cxnSpLocks/>
            </p:cNvCxnSpPr>
            <p:nvPr/>
          </p:nvCxnSpPr>
          <p:spPr>
            <a:xfrm>
              <a:off x="7340289" y="1502768"/>
              <a:ext cx="656836" cy="655311"/>
            </a:xfrm>
            <a:prstGeom prst="curvedConnector3">
              <a:avLst>
                <a:gd name="adj1" fmla="val 4331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28">
              <a:extLst>
                <a:ext uri="{FF2B5EF4-FFF2-40B4-BE49-F238E27FC236}">
                  <a16:creationId xmlns:a16="http://schemas.microsoft.com/office/drawing/2014/main" id="{2E563C4B-F961-2144-B3A5-6F499CB6751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315200" y="1504000"/>
              <a:ext cx="681925" cy="654079"/>
            </a:xfrm>
            <a:prstGeom prst="curvedConnector3">
              <a:avLst>
                <a:gd name="adj1" fmla="val 45455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1464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41A983-E940-524C-B18C-19CF831FA7B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7073095" cy="4689475"/>
          </a:xfrm>
        </p:spPr>
        <p:txBody>
          <a:bodyPr/>
          <a:lstStyle/>
          <a:p>
            <a:r>
              <a:rPr lang="en-US" dirty="0"/>
              <a:t>Bell states</a:t>
            </a:r>
          </a:p>
          <a:p>
            <a:pPr lvl="2"/>
            <a:r>
              <a:rPr lang="en-US" dirty="0"/>
              <a:t>The first Bell state can be created using a Hadamard gate and a CNOT gate.</a:t>
            </a:r>
          </a:p>
          <a:p>
            <a:pPr lvl="2"/>
            <a:r>
              <a:rPr lang="en-US" dirty="0"/>
              <a:t>Measurement of one qubit will assign one of two possible values to the other qubit instantly.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D12E27-5B3D-C649-BACC-E98223A75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025554" cy="1260232"/>
          </a:xfrm>
        </p:spPr>
        <p:txBody>
          <a:bodyPr>
            <a:normAutofit fontScale="90000"/>
          </a:bodyPr>
          <a:lstStyle/>
          <a:p>
            <a:r>
              <a:rPr lang="en-US" dirty="0"/>
              <a:t>QUANTUM CIRCUITS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SUPERPOSITION, ENTAGLEMENT, INTERFERENCE, COLLAPSE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0E8104-5EB3-0848-8CFA-B624C2BBB0A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372224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  <a:r>
              <a:rPr lang="en-US" dirty="0"/>
              <a:t>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B9C1D9-D31E-164F-A4A2-7B88C0A6EC4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4EDE4C-7695-AC4C-AC98-0EB178D67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901" y="4051133"/>
            <a:ext cx="4229100" cy="520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9555AA-1EA2-EE48-B035-4B31C9A72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901" y="3588406"/>
            <a:ext cx="1828800" cy="254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C478CBD-39DB-B34B-9E8B-76E780C21A05}"/>
              </a:ext>
            </a:extLst>
          </p:cNvPr>
          <p:cNvGrpSpPr/>
          <p:nvPr/>
        </p:nvGrpSpPr>
        <p:grpSpPr>
          <a:xfrm>
            <a:off x="2572484" y="4398606"/>
            <a:ext cx="4180742" cy="2062199"/>
            <a:chOff x="2261821" y="4255600"/>
            <a:chExt cx="4180742" cy="206219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3EAF1A1-636D-8544-AAEC-1C74BB053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61821" y="4329206"/>
              <a:ext cx="4180742" cy="1988593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D89A17D-4480-5F40-AC49-9D29C1CF1B11}"/>
                </a:ext>
              </a:extLst>
            </p:cNvPr>
            <p:cNvSpPr/>
            <p:nvPr/>
          </p:nvSpPr>
          <p:spPr>
            <a:xfrm>
              <a:off x="3191609" y="4255600"/>
              <a:ext cx="1627413" cy="1256167"/>
            </a:xfrm>
            <a:prstGeom prst="rect">
              <a:avLst/>
            </a:prstGeom>
            <a:noFill/>
            <a:ln w="38100">
              <a:solidFill>
                <a:srgbClr val="00FF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28385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574741-5569-2640-B9A5-7BA620667CF1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Swapping the states of qubits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Adding a control qubit to a gate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Example: Controlled Z-gate 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 err="1"/>
              <a:t>Toffoli</a:t>
            </a:r>
            <a:r>
              <a:rPr lang="en-US" dirty="0"/>
              <a:t> (CCNOT)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426012-3C1C-834B-AD5A-EAEEE713B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125202" cy="990601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Circuit Identities and Larger Circuits </a:t>
            </a:r>
            <a:r>
              <a:rPr lang="en-US" sz="2700" b="0" dirty="0"/>
              <a:t>(IBM Q Experience User Guide)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29AE10-0228-0A4C-BE0B-4C91BAAA417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676290" cy="260797"/>
          </a:xfrm>
        </p:spPr>
        <p:txBody>
          <a:bodyPr/>
          <a:lstStyle/>
          <a:p>
            <a:r>
              <a:rPr lang="en-US" dirty="0"/>
              <a:t>Copyright © 2017 Accenture. All rights reserved.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6D83CE-36BC-354E-B9C4-E2367C14C4C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CF98E4-2E24-1949-AA05-78E3D05FC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114" y="5084743"/>
            <a:ext cx="7249887" cy="1537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779CD8-0B12-124E-BA9E-BE17A4B83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1957" y="1371600"/>
            <a:ext cx="2139044" cy="9487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121DCD-2688-BC49-B0D8-ABB935554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3357" y="2598693"/>
            <a:ext cx="2367644" cy="9096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DBE5FE-1003-6C4A-B0FB-EFEBC2D6BC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3357" y="4062793"/>
            <a:ext cx="2367644" cy="86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1481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Problem Setup – Unstructured Search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Hello World!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– Overall Procedure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Quantum Information Theory, Gate Model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Grover’s Algorithm - Details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4694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E1F67D-9727-1444-893C-73697EF7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8" y="380999"/>
            <a:ext cx="11125203" cy="1146859"/>
          </a:xfrm>
        </p:spPr>
        <p:txBody>
          <a:bodyPr>
            <a:normAutofit/>
          </a:bodyPr>
          <a:lstStyle/>
          <a:p>
            <a:r>
              <a:rPr lang="en-US" dirty="0"/>
              <a:t>QISKIT Example: The Oracle</a:t>
            </a:r>
            <a:br>
              <a:rPr lang="en-US" dirty="0"/>
            </a:br>
            <a:r>
              <a:rPr lang="en-US" sz="2400" dirty="0"/>
              <a:t>How to encode a list of items in a quantum computer?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0B9BC-E337-4141-84FF-DA6B76AF27E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371490" cy="206375"/>
          </a:xfrm>
        </p:spPr>
        <p:txBody>
          <a:bodyPr/>
          <a:lstStyle/>
          <a:p>
            <a:r>
              <a:rPr lang="en-US" dirty="0"/>
              <a:t>Copyright © 2017 Accenture. All rights reserved.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D2709-EAB3-1045-8CE7-0F4E7BF2B79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506202" y="6519009"/>
            <a:ext cx="304799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AB76F2-48BE-7445-8121-0D8416F9A20E}"/>
                  </a:ext>
                </a:extLst>
              </p:cNvPr>
              <p:cNvSpPr txBox="1"/>
              <p:nvPr/>
            </p:nvSpPr>
            <p:spPr>
              <a:xfrm>
                <a:off x="380999" y="1482334"/>
                <a:ext cx="6772156" cy="4813754"/>
              </a:xfrm>
              <a:prstGeom prst="rect">
                <a:avLst/>
              </a:prstGeom>
              <a:noFill/>
            </p:spPr>
            <p:txBody>
              <a:bodyPr wrap="square" lIns="0" tIns="0" rIns="0" bIns="45720" rtlCol="0">
                <a:spAutoFit/>
              </a:bodyPr>
              <a:lstStyle/>
              <a:p>
                <a:r>
                  <a:rPr lang="fi-FI" sz="1600" b="1" dirty="0">
                    <a:latin typeface="+mj-lt"/>
                  </a:rPr>
                  <a:t>Let’s </a:t>
                </a:r>
                <a:r>
                  <a:rPr lang="fi-FI" sz="1600" b="1" dirty="0" err="1">
                    <a:latin typeface="+mj-lt"/>
                  </a:rPr>
                  <a:t>implement</a:t>
                </a:r>
                <a:r>
                  <a:rPr lang="fi-FI" sz="1600" b="1" dirty="0">
                    <a:latin typeface="+mj-lt"/>
                  </a:rPr>
                  <a:t> </a:t>
                </a:r>
                <a:r>
                  <a:rPr lang="fi-FI" sz="1600" b="1" dirty="0" err="1">
                    <a:latin typeface="+mj-lt"/>
                  </a:rPr>
                  <a:t>U</a:t>
                </a:r>
                <a:r>
                  <a:rPr lang="fi-FI" sz="1600" b="1" baseline="-25000" dirty="0" err="1">
                    <a:latin typeface="+mj-lt"/>
                  </a:rPr>
                  <a:t>f</a:t>
                </a:r>
                <a:r>
                  <a:rPr lang="fi-FI" sz="1600" b="1" baseline="-25000" dirty="0">
                    <a:latin typeface="+mj-lt"/>
                  </a:rPr>
                  <a:t>  </a:t>
                </a:r>
                <a:r>
                  <a:rPr lang="fi-FI" sz="1600" b="1" dirty="0" err="1">
                    <a:latin typeface="+mj-lt"/>
                  </a:rPr>
                  <a:t>or</a:t>
                </a:r>
                <a:r>
                  <a:rPr lang="fi-FI" sz="1600" b="1" dirty="0">
                    <a:latin typeface="+mj-lt"/>
                  </a:rPr>
                  <a:t> ”</a:t>
                </a:r>
                <a:r>
                  <a:rPr lang="fi-FI" sz="1600" b="1" dirty="0" err="1">
                    <a:latin typeface="+mj-lt"/>
                  </a:rPr>
                  <a:t>the</a:t>
                </a:r>
                <a:r>
                  <a:rPr lang="fi-FI" sz="1600" b="1" dirty="0">
                    <a:latin typeface="+mj-lt"/>
                  </a:rPr>
                  <a:t> Oracle” for 2 </a:t>
                </a:r>
                <a:r>
                  <a:rPr lang="fi-FI" sz="1600" b="1" dirty="0" err="1">
                    <a:latin typeface="+mj-lt"/>
                  </a:rPr>
                  <a:t>qubit</a:t>
                </a:r>
                <a:r>
                  <a:rPr lang="fi-FI" sz="1600" b="1" dirty="0">
                    <a:latin typeface="+mj-lt"/>
                  </a:rPr>
                  <a:t> case</a:t>
                </a:r>
              </a:p>
              <a:p>
                <a:endParaRPr lang="fi-FI" sz="1600" b="1" baseline="-25000" dirty="0">
                  <a:latin typeface="+mj-lt"/>
                </a:endParaRP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highlight>
                      <a:srgbClr val="00FF7D"/>
                    </a:highlight>
                  </a:rPr>
                  <a:t>Encode the list as a function </a:t>
                </a:r>
                <a:r>
                  <a:rPr lang="en-US" sz="1400" i="1" dirty="0">
                    <a:highlight>
                      <a:srgbClr val="00FF7D"/>
                    </a:highlight>
                  </a:rPr>
                  <a:t>f</a:t>
                </a:r>
                <a:r>
                  <a:rPr lang="en-US" sz="1400" i="1" dirty="0"/>
                  <a:t> </a:t>
                </a:r>
                <a:r>
                  <a:rPr lang="en-US" sz="1400" dirty="0"/>
                  <a:t>which returns 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sz="1400" dirty="0"/>
                  <a:t> for all unmarked items 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 and 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sz="1400" dirty="0"/>
                  <a:t> for the winner item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400" dirty="0"/>
                  <a:t>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Encode the function into a unitary matrix called an </a:t>
                </a:r>
                <a:r>
                  <a:rPr lang="en-US" sz="1400" i="1" dirty="0"/>
                  <a:t>oracle</a:t>
                </a:r>
                <a:r>
                  <a:rPr lang="en-US" sz="1400" dirty="0"/>
                  <a:t>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A binary encoding of the items 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(−1)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  <a:p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 err="1"/>
                  <a:t>We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see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that</a:t>
                </a:r>
                <a:r>
                  <a:rPr lang="fi-FI" sz="1400" dirty="0"/>
                  <a:t> </a:t>
                </a:r>
                <a:r>
                  <a:rPr lang="fi-FI" sz="1400" dirty="0" err="1"/>
                  <a:t>if</a:t>
                </a:r>
                <a:r>
                  <a:rPr lang="fi-FI" sz="1400" dirty="0"/>
                  <a:t> </a:t>
                </a:r>
                <a14:m>
                  <m:oMath xmlns:m="http://schemas.openxmlformats.org/officeDocument/2006/math">
                    <m:r>
                      <a:rPr lang="fi-FI" sz="1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i-FI" sz="1400" dirty="0"/>
                  <a:t> is an </a:t>
                </a:r>
                <a:r>
                  <a:rPr lang="fi-FI" sz="1400" dirty="0" err="1"/>
                  <a:t>unmarked</a:t>
                </a:r>
                <a:r>
                  <a:rPr lang="fi-FI" sz="1400" dirty="0"/>
                  <a:t> </a:t>
                </a:r>
                <a:r>
                  <a:rPr lang="fi-FI" sz="1400" dirty="0" err="1"/>
                  <a:t>item</a:t>
                </a:r>
                <a:r>
                  <a:rPr lang="fi-FI" sz="1400" dirty="0"/>
                  <a:t>, </a:t>
                </a:r>
                <a:r>
                  <a:rPr lang="fi-FI" sz="1400" dirty="0" err="1"/>
                  <a:t>the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oracle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does</a:t>
                </a:r>
                <a:r>
                  <a:rPr lang="fi-FI" sz="1400" dirty="0"/>
                  <a:t> </a:t>
                </a:r>
                <a:r>
                  <a:rPr lang="fi-FI" sz="1400" dirty="0" err="1"/>
                  <a:t>nothing</a:t>
                </a:r>
                <a:r>
                  <a:rPr lang="fi-FI" sz="1400" dirty="0"/>
                  <a:t> to </a:t>
                </a:r>
                <a:r>
                  <a:rPr lang="fi-FI" sz="1400" dirty="0" err="1"/>
                  <a:t>the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state</a:t>
                </a:r>
                <a:r>
                  <a:rPr lang="fi-FI" sz="1400" dirty="0"/>
                  <a:t>. </a:t>
                </a:r>
                <a:r>
                  <a:rPr lang="fi-FI" sz="1400" dirty="0" err="1"/>
                  <a:t>However</a:t>
                </a:r>
                <a:r>
                  <a:rPr lang="fi-FI" sz="1400" dirty="0"/>
                  <a:t>, </a:t>
                </a:r>
                <a:r>
                  <a:rPr lang="fi-FI" sz="1400" dirty="0" err="1"/>
                  <a:t>when</a:t>
                </a:r>
                <a:r>
                  <a:rPr lang="fi-FI" sz="1400" dirty="0"/>
                  <a:t> </a:t>
                </a:r>
                <a:r>
                  <a:rPr lang="fi-FI" sz="1400" dirty="0" err="1"/>
                  <a:t>we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apply</a:t>
                </a:r>
                <a:r>
                  <a:rPr lang="fi-FI" sz="1400" dirty="0"/>
                  <a:t> </a:t>
                </a:r>
                <a:r>
                  <a:rPr lang="fi-FI" sz="1400" dirty="0" err="1"/>
                  <a:t>the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oracle</a:t>
                </a:r>
                <a:r>
                  <a:rPr lang="fi-FI" sz="1400" dirty="0"/>
                  <a:t> to </a:t>
                </a:r>
                <a:r>
                  <a:rPr lang="fi-FI" sz="1400" dirty="0" err="1"/>
                  <a:t>the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basis</a:t>
                </a:r>
                <a:r>
                  <a:rPr lang="fi-FI" sz="1400" dirty="0"/>
                  <a:t> </a:t>
                </a:r>
                <a:r>
                  <a:rPr lang="fi-FI" sz="1400" dirty="0" err="1"/>
                  <a:t>state</a:t>
                </a:r>
                <a:r>
                  <a:rPr lang="fi-FI" sz="1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i-FI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i-FI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sz="1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</m:oMath>
                </a14:m>
                <a:r>
                  <a:rPr lang="fi-FI" sz="1400" dirty="0"/>
                  <a:t>, it </a:t>
                </a:r>
                <a:r>
                  <a:rPr lang="fi-FI" sz="1400" dirty="0" err="1"/>
                  <a:t>maps</a:t>
                </a:r>
                <a:r>
                  <a:rPr lang="fi-FI" sz="1400" dirty="0"/>
                  <a:t> 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i-FI" sz="140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fi-FI" sz="1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i-FI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sz="14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fi-FI" sz="14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fi-FI" sz="14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begChr m:val="|"/>
                        <m:endChr m:val=""/>
                        <m:ctrlPr>
                          <a:rPr lang="fi-FI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i-FI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sz="1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  <m:r>
                      <a:rPr lang="fi-FI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i-FI" sz="1400" dirty="0"/>
                  <a:t>= −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i-FI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i-FI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sz="1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</m:oMath>
                </a14:m>
                <a:r>
                  <a:rPr lang="fi-FI" sz="1400" dirty="0"/>
                  <a:t>.</a:t>
                </a:r>
              </a:p>
              <a:p>
                <a:pPr lvl="1"/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/>
                  <a:t>In </a:t>
                </a:r>
                <a:r>
                  <a:rPr lang="fi-FI" sz="1400" dirty="0" err="1"/>
                  <a:t>this</a:t>
                </a:r>
                <a:r>
                  <a:rPr lang="fi-FI" sz="1400" dirty="0"/>
                  <a:t> case, </a:t>
                </a:r>
                <a:r>
                  <a:rPr lang="fi-FI" sz="1400" dirty="0" err="1"/>
                  <a:t>there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are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four</a:t>
                </a:r>
                <a:r>
                  <a:rPr lang="fi-FI" sz="1400" dirty="0"/>
                  <a:t> </a:t>
                </a:r>
                <a:r>
                  <a:rPr lang="fi-FI" sz="1400" dirty="0" err="1"/>
                  <a:t>possible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oracles</a:t>
                </a:r>
                <a:r>
                  <a:rPr lang="fi-FI" sz="1400" dirty="0"/>
                  <a:t> for </a:t>
                </a:r>
                <a:r>
                  <a:rPr lang="fi-FI" sz="1400" dirty="0" err="1"/>
                  <a:t>each</a:t>
                </a:r>
                <a:r>
                  <a:rPr lang="fi-FI" sz="1400" dirty="0"/>
                  <a:t> </a:t>
                </a:r>
                <a:r>
                  <a:rPr lang="fi-FI" sz="1400" dirty="0" err="1"/>
                  <a:t>choice</a:t>
                </a:r>
                <a:r>
                  <a:rPr lang="fi-FI" sz="1400" dirty="0"/>
                  <a:t> of </a:t>
                </a:r>
                <a:r>
                  <a:rPr lang="fi-FI" sz="1400" dirty="0" err="1"/>
                  <a:t>winner</a:t>
                </a:r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 err="1"/>
                  <a:t>Let’s</a:t>
                </a:r>
                <a:r>
                  <a:rPr lang="fi-FI" sz="1400" dirty="0"/>
                  <a:t> </a:t>
                </a:r>
                <a:r>
                  <a:rPr lang="fi-FI" sz="1400" dirty="0" err="1"/>
                  <a:t>build</a:t>
                </a:r>
                <a:r>
                  <a:rPr lang="fi-FI" sz="1400" dirty="0"/>
                  <a:t> </a:t>
                </a:r>
                <a:r>
                  <a:rPr lang="fi-FI" sz="1400" dirty="0" err="1"/>
                  <a:t>the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oracle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corresponding</a:t>
                </a:r>
                <a:r>
                  <a:rPr lang="fi-FI" sz="1400" dirty="0"/>
                  <a:t> to w=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i-FI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i-FI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00</m:t>
                            </m:r>
                          </m:e>
                        </m:d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 err="1"/>
                  <a:t>The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oracle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knows</a:t>
                </a:r>
                <a:r>
                  <a:rPr lang="fi-FI" sz="1400" dirty="0"/>
                  <a:t> </a:t>
                </a:r>
                <a:r>
                  <a:rPr lang="fi-FI" sz="1400" dirty="0" err="1"/>
                  <a:t>the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correct</a:t>
                </a:r>
                <a:r>
                  <a:rPr lang="fi-FI" sz="1400" dirty="0"/>
                  <a:t> </a:t>
                </a:r>
                <a:r>
                  <a:rPr lang="fi-FI" sz="1400" dirty="0" err="1"/>
                  <a:t>answer</a:t>
                </a:r>
                <a:r>
                  <a:rPr lang="fi-FI" sz="1400" dirty="0"/>
                  <a:t> and </a:t>
                </a:r>
                <a:r>
                  <a:rPr lang="fi-FI" sz="1400" dirty="0" err="1"/>
                  <a:t>flips</a:t>
                </a:r>
                <a:r>
                  <a:rPr lang="fi-FI" sz="1400" dirty="0"/>
                  <a:t> </a:t>
                </a:r>
                <a:r>
                  <a:rPr lang="fi-FI" sz="1400" dirty="0" err="1"/>
                  <a:t>the</a:t>
                </a:r>
                <a:r>
                  <a:rPr lang="fi-FI" sz="1400" dirty="0"/>
                  <a:t> </a:t>
                </a:r>
                <a:r>
                  <a:rPr lang="fi-FI" sz="1400" dirty="0" err="1"/>
                  <a:t>phase</a:t>
                </a:r>
                <a:r>
                  <a:rPr lang="fi-FI" sz="1400" dirty="0"/>
                  <a:t> for </a:t>
                </a:r>
                <a:r>
                  <a:rPr lang="fi-FI" sz="1400" dirty="0" err="1"/>
                  <a:t>that</a:t>
                </a:r>
                <a:r>
                  <a:rPr lang="fi-FI" sz="1400" dirty="0"/>
                  <a:t> </a:t>
                </a:r>
                <a:r>
                  <a:rPr lang="fi-FI" sz="1400" dirty="0" err="1"/>
                  <a:t>state</a:t>
                </a:r>
                <a:r>
                  <a:rPr lang="fi-FI" sz="14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 err="1">
                    <a:hlinkClick r:id="rId3"/>
                  </a:rPr>
                  <a:t>https</a:t>
                </a:r>
                <a:r>
                  <a:rPr lang="fi-FI" sz="1400" dirty="0">
                    <a:hlinkClick r:id="rId3"/>
                  </a:rPr>
                  <a:t>://</a:t>
                </a:r>
                <a:r>
                  <a:rPr lang="fi-FI" sz="1400" dirty="0" err="1">
                    <a:hlinkClick r:id="rId3"/>
                  </a:rPr>
                  <a:t>algassert.com</a:t>
                </a:r>
                <a:r>
                  <a:rPr lang="fi-FI" sz="1400" dirty="0">
                    <a:hlinkClick r:id="rId3"/>
                  </a:rPr>
                  <a:t>/</a:t>
                </a:r>
                <a:r>
                  <a:rPr lang="fi-FI" sz="1400" dirty="0" err="1">
                    <a:hlinkClick r:id="rId3"/>
                  </a:rPr>
                  <a:t>quirk#circuit</a:t>
                </a:r>
                <a:r>
                  <a:rPr lang="fi-FI" sz="1400" dirty="0">
                    <a:hlinkClick r:id="rId3"/>
                  </a:rPr>
                  <a:t>={"</a:t>
                </a:r>
                <a:r>
                  <a:rPr lang="fi-FI" sz="1400" dirty="0" err="1">
                    <a:hlinkClick r:id="rId3"/>
                  </a:rPr>
                  <a:t>cols</a:t>
                </a:r>
                <a:r>
                  <a:rPr lang="fi-FI" sz="1400" dirty="0">
                    <a:hlinkClick r:id="rId3"/>
                  </a:rPr>
                  <a:t>":[["X"],[1,"H"],["•","X"],[1,"H"]]}</a:t>
                </a:r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 err="1">
                    <a:hlinkClick r:id="rId4"/>
                  </a:rPr>
                  <a:t>https</a:t>
                </a:r>
                <a:r>
                  <a:rPr lang="fi-FI" sz="1400" dirty="0">
                    <a:hlinkClick r:id="rId4"/>
                  </a:rPr>
                  <a:t>://</a:t>
                </a:r>
                <a:r>
                  <a:rPr lang="fi-FI" sz="1400" dirty="0" err="1">
                    <a:hlinkClick r:id="rId4"/>
                  </a:rPr>
                  <a:t>algassert.com</a:t>
                </a:r>
                <a:r>
                  <a:rPr lang="fi-FI" sz="1400" dirty="0">
                    <a:hlinkClick r:id="rId4"/>
                  </a:rPr>
                  <a:t>/</a:t>
                </a:r>
                <a:r>
                  <a:rPr lang="fi-FI" sz="1400" dirty="0" err="1">
                    <a:hlinkClick r:id="rId4"/>
                  </a:rPr>
                  <a:t>quirk#circuit</a:t>
                </a:r>
                <a:r>
                  <a:rPr lang="fi-FI" sz="1400" dirty="0">
                    <a:hlinkClick r:id="rId4"/>
                  </a:rPr>
                  <a:t>={"</a:t>
                </a:r>
                <a:r>
                  <a:rPr lang="fi-FI" sz="1400" dirty="0" err="1">
                    <a:hlinkClick r:id="rId4"/>
                  </a:rPr>
                  <a:t>cols</a:t>
                </a:r>
                <a:r>
                  <a:rPr lang="fi-FI" sz="1400" dirty="0">
                    <a:hlinkClick r:id="rId4"/>
                  </a:rPr>
                  <a:t>":[["Z^%C2%BD","Z^%C2%BD"],[1,"H"],["•","X"],[1,"H"],["Z^%C2%BD","Z^%C2%BD"]]}</a:t>
                </a:r>
                <a:endParaRPr lang="fi-FI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i-FI" sz="1400" dirty="0">
                    <a:hlinkClick r:id="rId5"/>
                  </a:rPr>
                  <a:t>https://algassert.com/quirk#circuit={"cols":[["H","H"],["Z^%C2%BD","Z^%C2%BD"],[1,"H"],["•","X"],[1,"H"],["Z^%C2%BD","Z^%C2%BD"],["H","H"]]}</a:t>
                </a:r>
                <a:endParaRPr lang="fi-FI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AB76F2-48BE-7445-8121-0D8416F9A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9" y="1482334"/>
                <a:ext cx="6772156" cy="4813754"/>
              </a:xfrm>
              <a:prstGeom prst="rect">
                <a:avLst/>
              </a:prstGeom>
              <a:blipFill>
                <a:blip r:embed="rId6"/>
                <a:stretch>
                  <a:fillRect l="-1685" t="-1316" r="-375" b="-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6E4036D-9CB4-9847-B726-D76AA79A8FD5}"/>
              </a:ext>
            </a:extLst>
          </p:cNvPr>
          <p:cNvSpPr txBox="1"/>
          <p:nvPr/>
        </p:nvSpPr>
        <p:spPr>
          <a:xfrm>
            <a:off x="7297211" y="3047660"/>
            <a:ext cx="2191306" cy="292388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fi-FI" sz="1600" dirty="0" err="1"/>
              <a:t>Four</a:t>
            </a:r>
            <a:r>
              <a:rPr lang="fi-FI" sz="1600" dirty="0"/>
              <a:t> </a:t>
            </a:r>
            <a:r>
              <a:rPr lang="fi-FI" sz="1600" dirty="0" err="1"/>
              <a:t>possible</a:t>
            </a:r>
            <a:r>
              <a:rPr lang="fi-FI" sz="1600" dirty="0"/>
              <a:t> </a:t>
            </a:r>
            <a:r>
              <a:rPr lang="fi-FI" sz="1600" dirty="0" err="1"/>
              <a:t>Oracles</a:t>
            </a:r>
            <a:r>
              <a:rPr lang="fi-FI" sz="1600" dirty="0"/>
              <a:t>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C0E876-607C-7042-B154-EA4476231F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8029" y="3340048"/>
            <a:ext cx="4650572" cy="29747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E5829B-7EEE-694B-B02A-67962970A4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7588" y="1632030"/>
            <a:ext cx="4593413" cy="138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1153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5BD0E1-76AC-604C-A379-1562A31A63E5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1" y="1828802"/>
                <a:ext cx="10045044" cy="4689475"/>
              </a:xfrm>
            </p:spPr>
            <p:txBody>
              <a:bodyPr>
                <a:normAutofit fontScale="85000" lnSpcReduction="20000"/>
              </a:bodyPr>
              <a:lstStyle/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b="0" dirty="0"/>
                  <a:t>The oracle: </a:t>
                </a:r>
                <a:r>
                  <a:rPr lang="en-US" dirty="0"/>
                  <a:t>reflection about the origin </a:t>
                </a:r>
                <a:r>
                  <a:rPr lang="en-US" b="0" dirty="0"/>
                  <a:t>for the marked item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b="0" dirty="0"/>
                  <a:t>.</a:t>
                </a:r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b="0" dirty="0"/>
                  <a:t>Prior distribution is a </a:t>
                </a:r>
                <a:r>
                  <a:rPr lang="en-US" dirty="0"/>
                  <a:t>uniform superposition</a:t>
                </a:r>
                <a:r>
                  <a:rPr lang="en-US" b="0" dirty="0"/>
                  <a:t>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b="0" dirty="0"/>
                  <a:t>If measured will collapse to any one of the basis states with the same probability of 1/N=1/2</a:t>
                </a:r>
                <a:r>
                  <a:rPr lang="en-US" b="0" baseline="30000" dirty="0"/>
                  <a:t>n</a:t>
                </a:r>
                <a:br>
                  <a:rPr lang="en-US" dirty="0"/>
                </a:br>
                <a:endParaRPr lang="en-US" dirty="0"/>
              </a:p>
              <a:p>
                <a:pPr marL="512761" indent="-457200">
                  <a:buFont typeface="Arial" panose="020B0604020202020204" pitchFamily="34" charset="0"/>
                  <a:buChar char="•"/>
                </a:pPr>
                <a:r>
                  <a:rPr lang="en-US" b="0" dirty="0">
                    <a:ea typeface="Cambria Math" panose="02040503050406030204" pitchFamily="18" charset="0"/>
                  </a:rPr>
                  <a:t>Assume that winner is </a:t>
                </a:r>
                <a:r>
                  <a:rPr lang="fi-FI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i-FI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"/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fi-FI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01</m:t>
                            </m:r>
                          </m:e>
                        </m:d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. We want an algorithm (transformation) that maps state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to state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.</a:t>
                </a:r>
              </a:p>
              <a:p>
                <a:endParaRPr lang="en-US" b="0" dirty="0"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5BD0E1-76AC-604C-A379-1562A31A63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1" y="1828802"/>
                <a:ext cx="10045044" cy="4689475"/>
              </a:xfrm>
              <a:blipFill>
                <a:blip r:embed="rId2"/>
                <a:stretch>
                  <a:fillRect l="-1136" t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1A75871-B037-6C49-992D-2D5A1B5C5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0884032" cy="990601"/>
          </a:xfrm>
        </p:spPr>
        <p:txBody>
          <a:bodyPr>
            <a:normAutofit fontScale="90000"/>
          </a:bodyPr>
          <a:lstStyle/>
          <a:p>
            <a:r>
              <a:rPr lang="en-US"/>
              <a:t>GROVER’S: Providing the List (Function)</a:t>
            </a:r>
            <a:br>
              <a:rPr lang="en-US"/>
            </a:br>
            <a:r>
              <a:rPr lang="en-US">
                <a:solidFill>
                  <a:srgbClr val="00FF7D"/>
                </a:solidFill>
              </a:rPr>
              <a:t>The ORACLE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F5E1CF-CDE9-C744-ADD5-A2ACBFCB76F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781798" cy="206375"/>
          </a:xfrm>
        </p:spPr>
        <p:txBody>
          <a:bodyPr/>
          <a:lstStyle/>
          <a:p>
            <a:r>
              <a:rPr lang="en-US"/>
              <a:t>Copyright © 2017 Accenture. All rights reserved. </a:t>
            </a:r>
            <a:r>
              <a:rPr lang="en-US">
                <a:solidFill>
                  <a:srgbClr val="898989"/>
                </a:solidFill>
              </a:rPr>
              <a:t>Copyright © 2017, IBM Research and the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66357-78DA-E347-8172-5EEE36E7EF1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785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9DE024A-1988-1442-A1B9-6333BF7B81C7}"/>
                  </a:ext>
                </a:extLst>
              </p:cNvPr>
              <p:cNvSpPr>
                <a:spLocks noGrp="1"/>
              </p:cNvSpPr>
              <p:nvPr>
                <p:ph sz="quarter" idx="18"/>
              </p:nvPr>
            </p:nvSpPr>
            <p:spPr>
              <a:xfrm>
                <a:off x="381002" y="1828802"/>
                <a:ext cx="6594834" cy="4689475"/>
              </a:xfrm>
            </p:spPr>
            <p:txBody>
              <a:bodyPr>
                <a:noAutofit/>
              </a:bodyPr>
              <a:lstStyle/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b="0" dirty="0"/>
                  <a:t>This </a:t>
                </a:r>
                <a:r>
                  <a:rPr lang="fi-FI" sz="1200" b="0" dirty="0" err="1"/>
                  <a:t>procedure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amplifies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amplitude</a:t>
                </a:r>
                <a:r>
                  <a:rPr lang="fi-FI" sz="1200" b="0" dirty="0"/>
                  <a:t> of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marked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item</a:t>
                </a:r>
                <a:r>
                  <a:rPr lang="fi-FI" sz="1200" b="0" dirty="0"/>
                  <a:t> and </a:t>
                </a:r>
                <a:r>
                  <a:rPr lang="fi-FI" sz="1200" b="0" dirty="0" err="1"/>
                  <a:t>shrinks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other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amplitudes</a:t>
                </a:r>
                <a:r>
                  <a:rPr lang="fi-FI" sz="1200" b="0" dirty="0"/>
                  <a:t>. 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b="0" dirty="0" err="1"/>
                  <a:t>Measurement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will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collapse</a:t>
                </a:r>
                <a:r>
                  <a:rPr lang="fi-FI" sz="1200" b="0" dirty="0"/>
                  <a:t> to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correct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solution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with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high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probability</a:t>
                </a:r>
                <a:r>
                  <a:rPr lang="fi-FI" sz="1200" b="0" dirty="0"/>
                  <a:t>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b="0" dirty="0"/>
                  <a:t>A </a:t>
                </a:r>
                <a:r>
                  <a:rPr lang="fi-FI" sz="1200" b="0" dirty="0" err="1"/>
                  <a:t>nice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geometrical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interpretation</a:t>
                </a:r>
                <a:r>
                  <a:rPr lang="fi-FI" sz="1200" b="0" dirty="0"/>
                  <a:t> in </a:t>
                </a:r>
                <a:r>
                  <a:rPr lang="fi-FI" sz="1200" b="0" dirty="0" err="1"/>
                  <a:t>terms</a:t>
                </a:r>
                <a:r>
                  <a:rPr lang="fi-FI" sz="1200" b="0" dirty="0"/>
                  <a:t> of </a:t>
                </a:r>
                <a:r>
                  <a:rPr lang="fi-FI" sz="1200" b="0" dirty="0" err="1"/>
                  <a:t>two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reflections</a:t>
                </a:r>
                <a:r>
                  <a:rPr lang="fi-FI" sz="1200" b="0" dirty="0"/>
                  <a:t>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vectors</a:t>
                </a:r>
                <a:r>
                  <a:rPr lang="fi-FI" sz="1200" b="0" dirty="0"/>
                  <a:t> |w⟩ and |s⟩ </a:t>
                </a:r>
                <a:r>
                  <a:rPr lang="fi-FI" sz="1200" b="0" dirty="0" err="1"/>
                  <a:t>span</a:t>
                </a:r>
                <a:r>
                  <a:rPr lang="fi-FI" sz="1200" b="0" dirty="0"/>
                  <a:t> a </a:t>
                </a:r>
                <a:r>
                  <a:rPr lang="fi-FI" sz="1200" b="0" dirty="0" err="1"/>
                  <a:t>two-dimensional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plane</a:t>
                </a:r>
                <a:r>
                  <a:rPr lang="fi-FI" sz="1200" b="0" dirty="0"/>
                  <a:t> in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vector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space</a:t>
                </a:r>
                <a:r>
                  <a:rPr lang="fi-FI" sz="1200" b="0" dirty="0"/>
                  <a:t> ℂ</a:t>
                </a:r>
                <a:r>
                  <a:rPr lang="fi-FI" sz="1200" b="0" baseline="30000" dirty="0"/>
                  <a:t>N</a:t>
                </a:r>
                <a:r>
                  <a:rPr lang="fi-FI" sz="1200" b="0" dirty="0"/>
                  <a:t>. </a:t>
                </a:r>
                <a:r>
                  <a:rPr lang="fi-FI" sz="1200" b="0" dirty="0" err="1"/>
                  <a:t>Let</a:t>
                </a:r>
                <a:r>
                  <a:rPr lang="fi-FI" sz="1200" b="0" dirty="0"/>
                  <a:t> us, </a:t>
                </a:r>
                <a:r>
                  <a:rPr lang="fi-FI" sz="1200" b="0" dirty="0" err="1"/>
                  <a:t>introduce</a:t>
                </a:r>
                <a:r>
                  <a:rPr lang="fi-FI" sz="1200" b="0" dirty="0"/>
                  <a:t> |s′⟩ </a:t>
                </a:r>
                <a:r>
                  <a:rPr lang="fi-FI" sz="1200" b="0" dirty="0" err="1"/>
                  <a:t>that</a:t>
                </a:r>
                <a:r>
                  <a:rPr lang="fi-FI" sz="1200" b="0" dirty="0"/>
                  <a:t> is </a:t>
                </a:r>
                <a:r>
                  <a:rPr lang="fi-FI" sz="1200" b="0" dirty="0" err="1"/>
                  <a:t>obtained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from</a:t>
                </a:r>
                <a:r>
                  <a:rPr lang="fi-FI" sz="1200" b="0" dirty="0"/>
                  <a:t> |s⟩ </a:t>
                </a:r>
                <a:r>
                  <a:rPr lang="fi-FI" sz="1200" b="0" dirty="0" err="1"/>
                  <a:t>by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removing</a:t>
                </a:r>
                <a:r>
                  <a:rPr lang="fi-FI" sz="1200" b="0" dirty="0"/>
                  <a:t> |w⟩. </a:t>
                </a:r>
                <a:r>
                  <a:rPr lang="fi-FI" sz="1200" b="0" dirty="0" err="1"/>
                  <a:t>Then</a:t>
                </a:r>
                <a:r>
                  <a:rPr lang="fi-FI" sz="1200" b="0" dirty="0"/>
                  <a:t>, |w⟩ and |s′⟩ </a:t>
                </a:r>
                <a:r>
                  <a:rPr lang="fi-FI" sz="1200" b="0" dirty="0" err="1"/>
                  <a:t>are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basis</a:t>
                </a:r>
                <a:r>
                  <a:rPr lang="fi-FI" sz="1200" b="0" dirty="0"/>
                  <a:t> of </a:t>
                </a:r>
                <a:r>
                  <a:rPr lang="fi-FI" sz="1200" b="0" dirty="0" err="1"/>
                  <a:t>this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vector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space</a:t>
                </a:r>
                <a:r>
                  <a:rPr lang="fi-FI" sz="1200" b="0" dirty="0"/>
                  <a:t>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dirty="0" err="1"/>
                  <a:t>step</a:t>
                </a:r>
                <a:r>
                  <a:rPr lang="fi-FI" sz="1200" dirty="0"/>
                  <a:t> 0</a:t>
                </a:r>
                <a:r>
                  <a:rPr lang="fi-FI" sz="1200" b="0" dirty="0"/>
                  <a:t> </a:t>
                </a:r>
                <a:r>
                  <a:rPr lang="fi-FI" sz="1200" b="0" dirty="0" err="1"/>
                  <a:t>Initialize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uniform</a:t>
                </a:r>
                <a:r>
                  <a:rPr lang="fi-FI" sz="1200" b="0" dirty="0"/>
                  <a:t> superposition, </a:t>
                </a:r>
                <a:r>
                  <a:rPr lang="en-US" sz="1200" b="0" dirty="0"/>
                  <a:t> </a:t>
                </a:r>
                <a14:m>
                  <m:oMath xmlns:m="http://schemas.openxmlformats.org/officeDocument/2006/math">
                    <m:r>
                      <a:rPr lang="en-US" sz="1200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200" b="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200" b="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fi-FI" sz="1200" b="0" dirty="0"/>
                  <a:t>. 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dirty="0" err="1"/>
                  <a:t>step</a:t>
                </a:r>
                <a:r>
                  <a:rPr lang="fi-FI" sz="1200" dirty="0"/>
                  <a:t> 1</a:t>
                </a:r>
                <a:r>
                  <a:rPr lang="fi-FI" sz="1200" b="0" dirty="0"/>
                  <a:t>  </a:t>
                </a:r>
                <a:r>
                  <a:rPr lang="fi-FI" sz="1200" b="0" dirty="0" err="1"/>
                  <a:t>Apply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oracle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reflection</a:t>
                </a:r>
                <a:r>
                  <a:rPr lang="fi-FI" sz="1200" b="0" dirty="0"/>
                  <a:t> </a:t>
                </a:r>
                <a:r>
                  <a:rPr lang="en-US" sz="12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12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i-FI" sz="1200" b="0" dirty="0"/>
                  <a:t> to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state</a:t>
                </a:r>
                <a:r>
                  <a:rPr lang="fi-FI" sz="1200" b="0" dirty="0"/>
                  <a:t> </a:t>
                </a:r>
                <a:r>
                  <a:rPr lang="en-US" sz="12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1200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2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200" b="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b="0" dirty="0"/>
                  <a:t> </a:t>
                </a:r>
                <a14:m>
                  <m:oMath xmlns:m="http://schemas.openxmlformats.org/officeDocument/2006/math">
                    <m:r>
                      <a:rPr lang="en-US" sz="1200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2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</m:e>
                    </m:d>
                  </m:oMath>
                </a14:m>
                <a:r>
                  <a:rPr lang="fi-FI" sz="1200" b="0" dirty="0"/>
                  <a:t>, i.e., </a:t>
                </a:r>
                <a:r>
                  <a:rPr lang="fi-FI" sz="1200" b="0" dirty="0" err="1"/>
                  <a:t>reflection</a:t>
                </a:r>
                <a:r>
                  <a:rPr lang="fi-FI" sz="1200" b="0" dirty="0"/>
                  <a:t> of </a:t>
                </a:r>
                <a14:m>
                  <m:oMath xmlns:m="http://schemas.openxmlformats.org/officeDocument/2006/math">
                    <m:r>
                      <a:rPr lang="en-US" sz="1200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2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2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2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i-FI" sz="1200" b="0" dirty="0"/>
                  <a:t> </a:t>
                </a:r>
                <a:r>
                  <a:rPr lang="fi-FI" sz="1200" b="0" dirty="0" err="1"/>
                  <a:t>about</a:t>
                </a:r>
                <a:r>
                  <a:rPr lang="fi-FI" sz="1200" b="0" dirty="0"/>
                  <a:t> |s′⟩</a:t>
                </a:r>
                <a14:m>
                  <m:oMath xmlns:m="http://schemas.openxmlformats.org/officeDocument/2006/math">
                    <m:r>
                      <a:rPr lang="en-US" sz="12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i-FI" sz="1200" b="0" dirty="0"/>
                  <a:t> (</a:t>
                </a:r>
                <a:r>
                  <a:rPr lang="fi-FI" sz="1200" b="0" dirty="0" err="1"/>
                  <a:t>towars</a:t>
                </a:r>
                <a:r>
                  <a:rPr lang="fi-FI" sz="1200" b="0" dirty="0"/>
                  <a:t> −|w⟩).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dirty="0" err="1"/>
                  <a:t>step</a:t>
                </a:r>
                <a:r>
                  <a:rPr lang="fi-FI" sz="1200" dirty="0"/>
                  <a:t> 2</a:t>
                </a:r>
                <a:r>
                  <a:rPr lang="fi-FI" sz="1200" b="0" dirty="0"/>
                  <a:t> </a:t>
                </a:r>
                <a:r>
                  <a:rPr lang="fi-FI" sz="1200" b="0" dirty="0" err="1"/>
                  <a:t>apply</a:t>
                </a:r>
                <a:r>
                  <a:rPr lang="fi-FI" sz="1200" b="0" dirty="0"/>
                  <a:t> an </a:t>
                </a:r>
                <a:r>
                  <a:rPr lang="fi-FI" sz="1200" b="0" dirty="0" err="1"/>
                  <a:t>additional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reflection</a:t>
                </a:r>
                <a:r>
                  <a:rPr lang="fi-FI" sz="1200" b="0" dirty="0"/>
                  <a:t> Us </a:t>
                </a:r>
                <a:r>
                  <a:rPr lang="fi-FI" sz="1200" b="0" dirty="0" err="1"/>
                  <a:t>about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state</a:t>
                </a:r>
                <a:r>
                  <a:rPr lang="fi-FI" sz="1200" b="0" dirty="0"/>
                  <a:t> |s⟩, i.e., Us=2|s⟩⟨s|−𝟙. Complete </a:t>
                </a:r>
                <a:r>
                  <a:rPr lang="fi-FI" sz="1200" b="0" dirty="0" err="1"/>
                  <a:t>tranformation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becomes</a:t>
                </a:r>
                <a:r>
                  <a:rPr lang="fi-FI" sz="1200" b="0" dirty="0"/>
                  <a:t> </a:t>
                </a:r>
                <a14:m>
                  <m:oMath xmlns:m="http://schemas.openxmlformats.org/officeDocument/2006/math">
                    <m:r>
                      <a:rPr lang="en-US" sz="1200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2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2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1200" b="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1200" b="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2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fi-FI" sz="1200" b="0" dirty="0"/>
                  <a:t>.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transformation</a:t>
                </a:r>
                <a:r>
                  <a:rPr lang="fi-FI" sz="1200" b="0" dirty="0"/>
                  <a:t> </a:t>
                </a:r>
                <a:r>
                  <a:rPr lang="fi-FI" sz="1200" b="0" dirty="0" err="1"/>
                  <a:t>UsUf</a:t>
                </a:r>
                <a:r>
                  <a:rPr lang="fi-FI" sz="1200" b="0" dirty="0"/>
                  <a:t> </a:t>
                </a:r>
                <a:r>
                  <a:rPr lang="fi-FI" sz="1200" b="0" dirty="0" err="1"/>
                  <a:t>rotates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initial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state</a:t>
                </a:r>
                <a:r>
                  <a:rPr lang="fi-FI" sz="1200" b="0" dirty="0"/>
                  <a:t> |s⟩ </a:t>
                </a:r>
                <a:r>
                  <a:rPr lang="fi-FI" sz="1200" b="0" dirty="0" err="1"/>
                  <a:t>closer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towards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winner</a:t>
                </a:r>
                <a:r>
                  <a:rPr lang="fi-FI" sz="1200" b="0" dirty="0"/>
                  <a:t> |w⟩.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dirty="0" err="1"/>
                  <a:t>Goto</a:t>
                </a:r>
                <a:r>
                  <a:rPr lang="fi-FI" sz="1200" b="0" dirty="0"/>
                  <a:t> </a:t>
                </a:r>
                <a:r>
                  <a:rPr lang="fi-FI" sz="1200" dirty="0" err="1"/>
                  <a:t>step</a:t>
                </a:r>
                <a:r>
                  <a:rPr lang="fi-FI" sz="1200" dirty="0"/>
                  <a:t> 1</a:t>
                </a:r>
                <a:r>
                  <a:rPr lang="fi-FI" sz="1200" b="0" dirty="0"/>
                  <a:t> and </a:t>
                </a:r>
                <a:r>
                  <a:rPr lang="fi-FI" sz="1200" b="0" dirty="0" err="1"/>
                  <a:t>repeat</a:t>
                </a:r>
                <a:r>
                  <a:rPr lang="fi-FI" sz="1200" b="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i-FI" sz="1200" b="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200" b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fi-FI" sz="1200" b="0" dirty="0"/>
                  <a:t> </a:t>
                </a:r>
                <a:r>
                  <a:rPr lang="fi-FI" sz="1200" b="0" dirty="0" err="1"/>
                  <a:t>times</a:t>
                </a:r>
                <a:r>
                  <a:rPr lang="fi-FI" sz="1200" b="0" dirty="0"/>
                  <a:t>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b="0" dirty="0" err="1"/>
                  <a:t>Intution</a:t>
                </a:r>
                <a:r>
                  <a:rPr lang="fi-FI" sz="1200" b="0" dirty="0"/>
                  <a:t>:  </a:t>
                </a:r>
                <a:r>
                  <a:rPr lang="en-US" sz="12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2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i-FI" sz="1200" b="0" dirty="0"/>
                  <a:t> is a </a:t>
                </a:r>
                <a:r>
                  <a:rPr lang="fi-FI" sz="1200" b="0" dirty="0" err="1"/>
                  <a:t>reflection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about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average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amplitude</a:t>
                </a:r>
                <a:r>
                  <a:rPr lang="fi-FI" sz="1200" b="0" dirty="0"/>
                  <a:t>. </a:t>
                </a:r>
                <a:r>
                  <a:rPr lang="fi-FI" sz="1200" b="0" dirty="0" err="1"/>
                  <a:t>Since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average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amplitude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was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lowered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by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first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reflection</a:t>
                </a:r>
                <a:r>
                  <a:rPr lang="fi-FI" sz="1200" b="0" dirty="0"/>
                  <a:t>, </a:t>
                </a:r>
                <a:r>
                  <a:rPr lang="fi-FI" sz="1200" b="0" dirty="0" err="1"/>
                  <a:t>this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transformation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boosts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negative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amplitude</a:t>
                </a:r>
                <a:r>
                  <a:rPr lang="fi-FI" sz="1200" b="0" dirty="0"/>
                  <a:t> of |w⟩ to </a:t>
                </a:r>
                <a:r>
                  <a:rPr lang="fi-FI" sz="1200" b="0" dirty="0" err="1"/>
                  <a:t>roughly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three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times</a:t>
                </a:r>
                <a:r>
                  <a:rPr lang="fi-FI" sz="1200" b="0" dirty="0"/>
                  <a:t>.</a:t>
                </a:r>
              </a:p>
              <a:p>
                <a:pPr marL="341311" indent="-285750">
                  <a:buFont typeface="Arial" panose="020B0604020202020204" pitchFamily="34" charset="0"/>
                  <a:buChar char="•"/>
                </a:pPr>
                <a:r>
                  <a:rPr lang="fi-FI" sz="1200" b="0" dirty="0" err="1"/>
                  <a:t>Scalability</a:t>
                </a:r>
                <a:r>
                  <a:rPr lang="fi-FI" sz="1200" b="0" dirty="0"/>
                  <a:t> and </a:t>
                </a:r>
                <a:r>
                  <a:rPr lang="fi-FI" sz="1200" b="0" dirty="0" err="1"/>
                  <a:t>complexity</a:t>
                </a:r>
                <a:r>
                  <a:rPr lang="fi-FI" sz="1200" b="0" dirty="0"/>
                  <a:t>: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amplitude</a:t>
                </a:r>
                <a:r>
                  <a:rPr lang="fi-FI" sz="1200" b="0" dirty="0"/>
                  <a:t> of |w⟩ </a:t>
                </a:r>
                <a:r>
                  <a:rPr lang="fi-FI" sz="1200" b="0" dirty="0" err="1"/>
                  <a:t>grows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linearly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with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number</a:t>
                </a:r>
                <a:r>
                  <a:rPr lang="fi-FI" sz="1200" b="0" dirty="0"/>
                  <a:t> of </a:t>
                </a:r>
                <a:r>
                  <a:rPr lang="fi-FI" sz="1200" b="0" dirty="0" err="1"/>
                  <a:t>applications</a:t>
                </a:r>
                <a:r>
                  <a:rPr lang="fi-FI" sz="1200" b="0" dirty="0"/>
                  <a:t>. </a:t>
                </a:r>
                <a:r>
                  <a:rPr lang="fi-FI" sz="1200" b="0" dirty="0" err="1"/>
                  <a:t>Applying</a:t>
                </a:r>
                <a:r>
                  <a:rPr lang="fi-FI" sz="1200" b="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i-FI" sz="1200" b="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200" b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fi-FI" sz="1200" b="0" dirty="0"/>
                  <a:t> </a:t>
                </a:r>
                <a:r>
                  <a:rPr lang="fi-FI" sz="1200" b="0" dirty="0" err="1"/>
                  <a:t>operation</a:t>
                </a:r>
                <a:r>
                  <a:rPr lang="fi-FI" sz="1200" b="0" dirty="0"/>
                  <a:t>, </a:t>
                </a:r>
                <a:r>
                  <a:rPr lang="fi-FI" sz="1200" b="0" dirty="0" err="1"/>
                  <a:t>keeps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the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probability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constant</a:t>
                </a:r>
                <a:r>
                  <a:rPr lang="fi-FI" sz="1200" b="0" dirty="0"/>
                  <a:t>. </a:t>
                </a:r>
                <a:r>
                  <a:rPr lang="fi-FI" sz="1200" b="0" dirty="0" err="1"/>
                  <a:t>Hence</a:t>
                </a:r>
                <a:r>
                  <a:rPr lang="fi-FI" sz="1200" b="0" dirty="0"/>
                  <a:t>, </a:t>
                </a:r>
                <a:r>
                  <a:rPr lang="fi-FI" sz="1200" b="0" dirty="0" err="1"/>
                  <a:t>called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amplitude</a:t>
                </a:r>
                <a:r>
                  <a:rPr lang="fi-FI" sz="1200" b="0" dirty="0"/>
                  <a:t> </a:t>
                </a:r>
                <a:r>
                  <a:rPr lang="fi-FI" sz="1200" b="0" dirty="0" err="1"/>
                  <a:t>amplification</a:t>
                </a:r>
                <a:r>
                  <a:rPr lang="fi-FI" sz="1200" b="0" dirty="0"/>
                  <a:t>.</a:t>
                </a:r>
                <a:br>
                  <a:rPr lang="fi-FI" sz="1400" b="0" dirty="0"/>
                </a:br>
                <a:endParaRPr lang="fi-FI" sz="1400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9DE024A-1988-1442-A1B9-6333BF7B81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8"/>
              </p:nvPr>
            </p:nvSpPr>
            <p:spPr>
              <a:xfrm>
                <a:off x="381002" y="1828802"/>
                <a:ext cx="6594834" cy="4689475"/>
              </a:xfrm>
              <a:blipFill>
                <a:blip r:embed="rId2"/>
                <a:stretch>
                  <a:fillRect l="-385" r="-1538" b="-542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433B54D-C282-E441-B172-65802DCC1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0770910" cy="693657"/>
          </a:xfrm>
        </p:spPr>
        <p:txBody>
          <a:bodyPr>
            <a:normAutofit fontScale="90000"/>
          </a:bodyPr>
          <a:lstStyle/>
          <a:p>
            <a:r>
              <a:rPr lang="en-US" dirty="0"/>
              <a:t>GROVER’s: </a:t>
            </a:r>
            <a:r>
              <a:rPr lang="en-US" dirty="0">
                <a:solidFill>
                  <a:srgbClr val="00FF7D"/>
                </a:solidFill>
              </a:rPr>
              <a:t>Amplitude Amplification</a:t>
            </a:r>
            <a:br>
              <a:rPr lang="en-US" dirty="0">
                <a:solidFill>
                  <a:srgbClr val="00FF7D"/>
                </a:solidFill>
              </a:rPr>
            </a:br>
            <a:r>
              <a:rPr lang="en-US" dirty="0"/>
              <a:t>reflection about the AVERAGE</a:t>
            </a:r>
            <a:endParaRPr lang="en-US" dirty="0">
              <a:solidFill>
                <a:srgbClr val="00FF7D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655C91-BFFE-9847-80DB-63F44551741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394936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  <a:r>
              <a:rPr lang="en-US" dirty="0"/>
              <a:t>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470721-3DA1-BD4B-BA3C-67584550AAD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BCAC63-0394-0442-A54C-2821EBDE2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918" y="5515209"/>
            <a:ext cx="4324969" cy="9777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B3BC32-00C9-A245-9637-89A4C7153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459510" y="6440407"/>
            <a:ext cx="7569200" cy="2997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3FB7C8-8F05-7447-8856-0B59428E8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5344" y="2207591"/>
            <a:ext cx="4184543" cy="745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B978D2-E4B0-1441-9534-A662EEF034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5343" y="2989073"/>
            <a:ext cx="4184543" cy="139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37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217C8B-3F07-644B-903B-FA4254F5CFD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659118"/>
            <a:ext cx="5218521" cy="4859159"/>
          </a:xfrm>
        </p:spPr>
        <p:txBody>
          <a:bodyPr>
            <a:normAutofit/>
          </a:bodyPr>
          <a:lstStyle/>
          <a:p>
            <a:r>
              <a:rPr lang="en-US" dirty="0"/>
              <a:t>Implement this using QISKIT or Graphic composer.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dirty="0" err="1"/>
              <a:t>Initialize</a:t>
            </a:r>
            <a:r>
              <a:rPr lang="fi-FI" b="0" dirty="0"/>
              <a:t>: </a:t>
            </a:r>
            <a:r>
              <a:rPr lang="fi-FI" b="0" dirty="0" err="1"/>
              <a:t>Hadamard</a:t>
            </a:r>
            <a:endParaRPr lang="fi-FI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dirty="0" err="1"/>
              <a:t>Uf</a:t>
            </a:r>
            <a:r>
              <a:rPr lang="fi-FI" b="0" dirty="0"/>
              <a:t>: </a:t>
            </a:r>
            <a:r>
              <a:rPr lang="fi-FI" b="0" dirty="0" err="1"/>
              <a:t>using</a:t>
            </a:r>
            <a:r>
              <a:rPr lang="fi-FI" b="0" dirty="0"/>
              <a:t> </a:t>
            </a:r>
            <a:r>
              <a:rPr lang="fi-FI" b="0" dirty="0" err="1"/>
              <a:t>control</a:t>
            </a:r>
            <a:r>
              <a:rPr lang="fi-FI" b="0" dirty="0"/>
              <a:t>-Z </a:t>
            </a:r>
            <a:r>
              <a:rPr lang="fi-FI" b="0" dirty="0" err="1"/>
              <a:t>gate</a:t>
            </a:r>
            <a:r>
              <a:rPr lang="fi-FI" b="0" dirty="0"/>
              <a:t>, made </a:t>
            </a:r>
            <a:r>
              <a:rPr lang="fi-FI" b="0" dirty="0" err="1"/>
              <a:t>from</a:t>
            </a:r>
            <a:r>
              <a:rPr lang="fi-FI" b="0" dirty="0"/>
              <a:t> </a:t>
            </a:r>
            <a:r>
              <a:rPr lang="fi-FI" b="0" dirty="0" err="1"/>
              <a:t>CNOTs</a:t>
            </a:r>
            <a:endParaRPr lang="fi-FI" b="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Us: </a:t>
            </a:r>
            <a:r>
              <a:rPr lang="fi-FI" b="0" dirty="0" err="1"/>
              <a:t>using</a:t>
            </a:r>
            <a:r>
              <a:rPr lang="fi-FI" b="0" dirty="0"/>
              <a:t> </a:t>
            </a:r>
            <a:r>
              <a:rPr lang="fi-FI" b="0" dirty="0" err="1"/>
              <a:t>control</a:t>
            </a:r>
            <a:r>
              <a:rPr lang="fi-FI" b="0" dirty="0"/>
              <a:t>-Z </a:t>
            </a:r>
            <a:r>
              <a:rPr lang="fi-FI" b="0" dirty="0" err="1"/>
              <a:t>gate</a:t>
            </a:r>
            <a:r>
              <a:rPr lang="fi-FI" b="0" dirty="0"/>
              <a:t>.</a:t>
            </a:r>
            <a:endParaRPr lang="en-US" dirty="0"/>
          </a:p>
          <a:p>
            <a:endParaRPr lang="en-US" dirty="0"/>
          </a:p>
          <a:p>
            <a:r>
              <a:rPr lang="en-US" dirty="0"/>
              <a:t>Examples</a:t>
            </a:r>
          </a:p>
          <a:p>
            <a:pPr lvl="2"/>
            <a:r>
              <a:rPr lang="fi-FI" sz="1600" dirty="0" err="1"/>
              <a:t>Grover</a:t>
            </a:r>
            <a:r>
              <a:rPr lang="fi-FI" sz="1600" dirty="0"/>
              <a:t> N=2 A=00</a:t>
            </a:r>
          </a:p>
          <a:p>
            <a:pPr lvl="2"/>
            <a:r>
              <a:rPr lang="fi-FI" sz="1600" dirty="0" err="1"/>
              <a:t>Grover</a:t>
            </a:r>
            <a:r>
              <a:rPr lang="fi-FI" sz="1600" dirty="0"/>
              <a:t> N=2 A=01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62C4CD-0ADB-AA4F-944E-D9B53956C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7858027" cy="990601"/>
          </a:xfrm>
        </p:spPr>
        <p:txBody>
          <a:bodyPr/>
          <a:lstStyle/>
          <a:p>
            <a:r>
              <a:rPr lang="en-US" dirty="0">
                <a:solidFill>
                  <a:srgbClr val="00FF7D"/>
                </a:solidFill>
              </a:rPr>
              <a:t>Grover’s : </a:t>
            </a:r>
            <a:r>
              <a:rPr lang="en-US" dirty="0"/>
              <a:t>Implementation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0027E-8286-034E-9207-BC47BDB270B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1002" y="6519009"/>
            <a:ext cx="6512167" cy="206375"/>
          </a:xfrm>
        </p:spPr>
        <p:txBody>
          <a:bodyPr/>
          <a:lstStyle/>
          <a:p>
            <a:r>
              <a:rPr lang="en-US"/>
              <a:t>Copyright © 2017 Accenture. All rights reserved.</a:t>
            </a:r>
            <a:r>
              <a:rPr lang="en-US" dirty="0"/>
              <a:t> </a:t>
            </a:r>
            <a:r>
              <a:rPr lang="fi-FI" dirty="0">
                <a:solidFill>
                  <a:srgbClr val="898989"/>
                </a:solidFill>
              </a:rPr>
              <a:t>Copyright © 2017, IBM </a:t>
            </a:r>
            <a:r>
              <a:rPr lang="fi-FI" dirty="0" err="1">
                <a:solidFill>
                  <a:srgbClr val="898989"/>
                </a:solidFill>
              </a:rPr>
              <a:t>Research</a:t>
            </a:r>
            <a:r>
              <a:rPr lang="fi-FI" dirty="0">
                <a:solidFill>
                  <a:srgbClr val="898989"/>
                </a:solidFill>
              </a:rPr>
              <a:t> and </a:t>
            </a:r>
            <a:r>
              <a:rPr lang="fi-FI" dirty="0" err="1">
                <a:solidFill>
                  <a:srgbClr val="898989"/>
                </a:solidFill>
              </a:rPr>
              <a:t>the</a:t>
            </a:r>
            <a:r>
              <a:rPr lang="fi-FI" dirty="0">
                <a:solidFill>
                  <a:srgbClr val="898989"/>
                </a:solidFill>
              </a:rPr>
              <a:t> IBM QX team.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FE5C77-89F3-2B41-8694-3914D87CA4E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D68EA6-9A11-9542-B8F8-4F3447280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198" y="3787141"/>
            <a:ext cx="6389802" cy="22364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D93A37-6ACC-5A46-B98A-568340170797}"/>
              </a:ext>
            </a:extLst>
          </p:cNvPr>
          <p:cNvSpPr txBox="1"/>
          <p:nvPr/>
        </p:nvSpPr>
        <p:spPr>
          <a:xfrm>
            <a:off x="7937369" y="3338726"/>
            <a:ext cx="2965555" cy="538609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fi-FI" sz="1600" dirty="0" err="1"/>
              <a:t>Grover’s</a:t>
            </a:r>
            <a:r>
              <a:rPr lang="fi-FI" sz="1600" dirty="0"/>
              <a:t> </a:t>
            </a:r>
            <a:r>
              <a:rPr lang="fi-FI" sz="1600" dirty="0" err="1"/>
              <a:t>algorithm</a:t>
            </a:r>
            <a:r>
              <a:rPr lang="fi-FI" sz="1600"/>
              <a:t>: </a:t>
            </a:r>
            <a:r>
              <a:rPr lang="fi-FI" sz="1600" dirty="0"/>
              <a:t>N=2, A=00</a:t>
            </a:r>
          </a:p>
          <a:p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791B14-F45E-EE43-A2F8-94F86ECFC217}"/>
              </a:ext>
            </a:extLst>
          </p:cNvPr>
          <p:cNvSpPr txBox="1"/>
          <p:nvPr/>
        </p:nvSpPr>
        <p:spPr>
          <a:xfrm>
            <a:off x="7937369" y="5754267"/>
            <a:ext cx="2845331" cy="538609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fi-FI" sz="1600" dirty="0" err="1"/>
              <a:t>Grover’s</a:t>
            </a:r>
            <a:r>
              <a:rPr lang="fi-FI" sz="1600" dirty="0"/>
              <a:t> </a:t>
            </a:r>
            <a:r>
              <a:rPr lang="fi-FI" sz="1600" dirty="0" err="1"/>
              <a:t>algorithm</a:t>
            </a:r>
            <a:r>
              <a:rPr lang="fi-FI" sz="1600" dirty="0"/>
              <a:t> N=2, A=01</a:t>
            </a:r>
          </a:p>
          <a:p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A110A2-10D3-8546-9E5D-CF6DE91E2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198" y="1371600"/>
            <a:ext cx="6389802" cy="22364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930A7D1-3F05-8048-A865-2923D72CCE51}"/>
              </a:ext>
            </a:extLst>
          </p:cNvPr>
          <p:cNvSpPr/>
          <p:nvPr/>
        </p:nvSpPr>
        <p:spPr>
          <a:xfrm>
            <a:off x="6749592" y="1461795"/>
            <a:ext cx="1847653" cy="9797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17071B-AC9D-E842-BF09-51F60F8D9BAB}"/>
              </a:ext>
            </a:extLst>
          </p:cNvPr>
          <p:cNvSpPr/>
          <p:nvPr/>
        </p:nvSpPr>
        <p:spPr>
          <a:xfrm>
            <a:off x="8669717" y="1462435"/>
            <a:ext cx="2568126" cy="979748"/>
          </a:xfrm>
          <a:prstGeom prst="rect">
            <a:avLst/>
          </a:prstGeom>
          <a:noFill/>
          <a:ln w="19050">
            <a:solidFill>
              <a:srgbClr val="FF9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0147594-A460-2A4E-9D43-2FF54CE4A3C5}"/>
                  </a:ext>
                </a:extLst>
              </p:cNvPr>
              <p:cNvSpPr/>
              <p:nvPr/>
            </p:nvSpPr>
            <p:spPr>
              <a:xfrm>
                <a:off x="9533193" y="1047686"/>
                <a:ext cx="4849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0147594-A460-2A4E-9D43-2FF54CE4A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193" y="1047686"/>
                <a:ext cx="4849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1CBAB14-6D1B-C04C-949C-11EA124A3B41}"/>
                  </a:ext>
                </a:extLst>
              </p:cNvPr>
              <p:cNvSpPr/>
              <p:nvPr/>
            </p:nvSpPr>
            <p:spPr>
              <a:xfrm>
                <a:off x="7464010" y="1068755"/>
                <a:ext cx="491288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1CBAB14-6D1B-C04C-949C-11EA124A3B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010" y="1068755"/>
                <a:ext cx="491288" cy="391582"/>
              </a:xfrm>
              <a:prstGeom prst="rect">
                <a:avLst/>
              </a:prstGeom>
              <a:blipFill>
                <a:blip r:embed="rId6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BC9F3142-38A5-374E-AC4F-DE4A6CD21466}"/>
              </a:ext>
            </a:extLst>
          </p:cNvPr>
          <p:cNvSpPr/>
          <p:nvPr/>
        </p:nvSpPr>
        <p:spPr>
          <a:xfrm>
            <a:off x="6749592" y="3876695"/>
            <a:ext cx="1847653" cy="9797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6DC73D-E3AD-1F41-A1F6-7DAF0F6AD52D}"/>
              </a:ext>
            </a:extLst>
          </p:cNvPr>
          <p:cNvSpPr/>
          <p:nvPr/>
        </p:nvSpPr>
        <p:spPr>
          <a:xfrm>
            <a:off x="8669717" y="3877335"/>
            <a:ext cx="2568126" cy="979748"/>
          </a:xfrm>
          <a:prstGeom prst="rect">
            <a:avLst/>
          </a:prstGeom>
          <a:noFill/>
          <a:ln w="19050">
            <a:solidFill>
              <a:srgbClr val="FF9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A22D731-162A-E640-8D9A-325D079415FF}"/>
                  </a:ext>
                </a:extLst>
              </p:cNvPr>
              <p:cNvSpPr/>
              <p:nvPr/>
            </p:nvSpPr>
            <p:spPr>
              <a:xfrm>
                <a:off x="9533193" y="3462586"/>
                <a:ext cx="4849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A22D731-162A-E640-8D9A-325D07941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193" y="3462586"/>
                <a:ext cx="4849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8879247-DC3D-6042-A2CF-C236B7AAD63E}"/>
                  </a:ext>
                </a:extLst>
              </p:cNvPr>
              <p:cNvSpPr/>
              <p:nvPr/>
            </p:nvSpPr>
            <p:spPr>
              <a:xfrm>
                <a:off x="7464010" y="3483655"/>
                <a:ext cx="491288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8879247-DC3D-6042-A2CF-C236B7AAD6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010" y="3483655"/>
                <a:ext cx="491288" cy="391582"/>
              </a:xfrm>
              <a:prstGeom prst="rect">
                <a:avLst/>
              </a:prstGeom>
              <a:blipFill>
                <a:blip r:embed="rId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411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4F0A3A-3D59-AB44-9D89-ABFCE9F1102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2" y="1828803"/>
            <a:ext cx="7132982" cy="4452728"/>
          </a:xfrm>
        </p:spPr>
        <p:txBody>
          <a:bodyPr>
            <a:normAutofit lnSpcReduction="10000"/>
          </a:bodyPr>
          <a:lstStyle/>
          <a:p>
            <a:r>
              <a:rPr lang="fi-FI" dirty="0" err="1"/>
              <a:t>Navigate</a:t>
            </a:r>
            <a:r>
              <a:rPr lang="fi-FI" dirty="0"/>
              <a:t> to</a:t>
            </a:r>
          </a:p>
          <a:p>
            <a:pPr marL="514337" lvl="3" indent="0">
              <a:buNone/>
            </a:pPr>
            <a:r>
              <a:rPr lang="fi-FI" dirty="0">
                <a:hlinkClick r:id="rId2"/>
              </a:rPr>
              <a:t>https://mybinder.org/v2/gh/HassanNaseri/quantum-computing-handson/master</a:t>
            </a:r>
            <a:endParaRPr lang="fi-FI" dirty="0"/>
          </a:p>
          <a:p>
            <a:pPr marL="512761" indent="-457200">
              <a:buFont typeface="Arial" panose="020B0604020202020204" pitchFamily="34" charset="0"/>
              <a:buChar char="•"/>
            </a:pPr>
            <a:endParaRPr lang="fi-FI" b="0" dirty="0"/>
          </a:p>
          <a:p>
            <a:r>
              <a:rPr lang="fi-FI" b="0" dirty="0"/>
              <a:t>Open </a:t>
            </a:r>
            <a:r>
              <a:rPr lang="fi-FI" b="0" dirty="0" err="1"/>
              <a:t>file</a:t>
            </a:r>
            <a:r>
              <a:rPr lang="fi-FI" b="0" dirty="0"/>
              <a:t>: </a:t>
            </a:r>
            <a:r>
              <a:rPr lang="fi-FI" dirty="0"/>
              <a:t>grover_2.ipynb</a:t>
            </a:r>
          </a:p>
          <a:p>
            <a:endParaRPr lang="fi-FI" dirty="0"/>
          </a:p>
          <a:p>
            <a:r>
              <a:rPr lang="fi-FI" b="0" dirty="0"/>
              <a:t>Complete </a:t>
            </a:r>
            <a:r>
              <a:rPr lang="fi-FI" b="0" dirty="0" err="1"/>
              <a:t>the</a:t>
            </a:r>
            <a:r>
              <a:rPr lang="fi-FI" b="0" dirty="0"/>
              <a:t> </a:t>
            </a:r>
            <a:r>
              <a:rPr lang="fi-FI" b="0" dirty="0" err="1"/>
              <a:t>code</a:t>
            </a:r>
            <a:r>
              <a:rPr lang="fi-FI" b="0" dirty="0"/>
              <a:t> </a:t>
            </a:r>
            <a:r>
              <a:rPr lang="fi-FI" b="0" dirty="0" err="1"/>
              <a:t>by</a:t>
            </a:r>
            <a:r>
              <a:rPr lang="fi-FI" b="0" dirty="0"/>
              <a:t> </a:t>
            </a:r>
            <a:r>
              <a:rPr lang="fi-FI" b="0" dirty="0" err="1"/>
              <a:t>implementing</a:t>
            </a:r>
            <a:r>
              <a:rPr lang="fi-FI" b="0" dirty="0"/>
              <a:t> </a:t>
            </a:r>
            <a:r>
              <a:rPr lang="fi-FI" b="0" dirty="0" err="1"/>
              <a:t>the</a:t>
            </a:r>
            <a:r>
              <a:rPr lang="fi-FI" b="0" dirty="0"/>
              <a:t> </a:t>
            </a:r>
            <a:r>
              <a:rPr lang="fi-FI" b="0" dirty="0" err="1"/>
              <a:t>function</a:t>
            </a:r>
            <a:r>
              <a:rPr lang="fi-FI" b="0" dirty="0"/>
              <a:t>:</a:t>
            </a:r>
          </a:p>
          <a:p>
            <a:pPr lvl="1"/>
            <a:r>
              <a:rPr lang="fi-FI" b="1" dirty="0" err="1"/>
              <a:t>reflection_about_average</a:t>
            </a:r>
            <a:r>
              <a:rPr lang="fi-FI" b="1" dirty="0"/>
              <a:t>(</a:t>
            </a:r>
            <a:r>
              <a:rPr lang="fi-FI" b="1" dirty="0" err="1"/>
              <a:t>circuit</a:t>
            </a:r>
            <a:r>
              <a:rPr lang="fi-FI" b="1" dirty="0"/>
              <a:t>, q)</a:t>
            </a:r>
          </a:p>
          <a:p>
            <a:pPr lvl="3"/>
            <a:r>
              <a:rPr lang="fi-FI" b="1" dirty="0" err="1"/>
              <a:t>circuit</a:t>
            </a:r>
            <a:r>
              <a:rPr lang="fi-FI" dirty="0"/>
              <a:t>: </a:t>
            </a:r>
            <a:r>
              <a:rPr lang="fi-FI" dirty="0" err="1"/>
              <a:t>quantum</a:t>
            </a:r>
            <a:r>
              <a:rPr lang="fi-FI" dirty="0"/>
              <a:t> </a:t>
            </a:r>
            <a:r>
              <a:rPr lang="fi-FI" dirty="0" err="1"/>
              <a:t>circuit</a:t>
            </a:r>
            <a:r>
              <a:rPr lang="fi-FI" dirty="0"/>
              <a:t> </a:t>
            </a:r>
            <a:r>
              <a:rPr lang="fi-FI" dirty="0" err="1"/>
              <a:t>object</a:t>
            </a:r>
            <a:endParaRPr lang="fi-FI" dirty="0"/>
          </a:p>
          <a:p>
            <a:pPr lvl="3"/>
            <a:r>
              <a:rPr lang="fi-FI" b="1" dirty="0"/>
              <a:t>q</a:t>
            </a:r>
            <a:r>
              <a:rPr lang="fi-FI" dirty="0"/>
              <a:t>: </a:t>
            </a:r>
            <a:r>
              <a:rPr lang="fi-FI" dirty="0" err="1"/>
              <a:t>quantum</a:t>
            </a:r>
            <a:r>
              <a:rPr lang="fi-FI" dirty="0"/>
              <a:t> </a:t>
            </a:r>
            <a:r>
              <a:rPr lang="fi-FI" dirty="0" err="1"/>
              <a:t>register</a:t>
            </a:r>
            <a:r>
              <a:rPr lang="fi-FI" dirty="0"/>
              <a:t> </a:t>
            </a:r>
            <a:r>
              <a:rPr lang="fi-FI" dirty="0" err="1"/>
              <a:t>register</a:t>
            </a:r>
            <a:r>
              <a:rPr lang="fi-FI" dirty="0"/>
              <a:t> for input/output</a:t>
            </a:r>
          </a:p>
          <a:p>
            <a:pPr lvl="3"/>
            <a:endParaRPr lang="fi-FI" dirty="0"/>
          </a:p>
          <a:p>
            <a:pPr lvl="3"/>
            <a:endParaRPr lang="fi-FI" dirty="0"/>
          </a:p>
          <a:p>
            <a:endParaRPr lang="fi-FI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F73A73-9990-2E4B-BA4A-E10249D58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8405191" cy="990601"/>
          </a:xfrm>
        </p:spPr>
        <p:txBody>
          <a:bodyPr/>
          <a:lstStyle/>
          <a:p>
            <a:r>
              <a:rPr lang="en-US" dirty="0"/>
              <a:t>Grover’s algorithm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First Exercise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03F8D7-8269-6A4E-A980-D3D26D7C0AC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02C882-8F90-2E45-A54A-EA5B6799AF1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73F8599-676D-BF46-AC86-8A0A4C1D49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03" t="20411" r="13896" b="50521"/>
          <a:stretch/>
        </p:blipFill>
        <p:spPr>
          <a:xfrm>
            <a:off x="7231845" y="1046923"/>
            <a:ext cx="4579156" cy="1106557"/>
          </a:xfrm>
          <a:prstGeom prst="rect">
            <a:avLst/>
          </a:prstGeom>
        </p:spPr>
      </p:pic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578D738E-C979-BD47-A4A4-1CA187115DAA}"/>
              </a:ext>
            </a:extLst>
          </p:cNvPr>
          <p:cNvSpPr txBox="1">
            <a:spLocks/>
          </p:cNvSpPr>
          <p:nvPr/>
        </p:nvSpPr>
        <p:spPr>
          <a:xfrm>
            <a:off x="7961245" y="2819404"/>
            <a:ext cx="3544957" cy="2378761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dirty="0"/>
              <a:t>Gates </a:t>
            </a:r>
            <a:r>
              <a:rPr lang="fi-FI" dirty="0" err="1"/>
              <a:t>needed</a:t>
            </a:r>
            <a:r>
              <a:rPr lang="fi-FI" dirty="0"/>
              <a:t>:</a:t>
            </a:r>
          </a:p>
          <a:p>
            <a:pPr lvl="1"/>
            <a:r>
              <a:rPr lang="fi-FI" dirty="0"/>
              <a:t>H : </a:t>
            </a:r>
            <a:r>
              <a:rPr lang="fi-FI" dirty="0" err="1"/>
              <a:t>Hadamard</a:t>
            </a:r>
            <a:endParaRPr lang="fi-FI" dirty="0"/>
          </a:p>
          <a:p>
            <a:pPr lvl="1"/>
            <a:r>
              <a:rPr lang="fi-FI" dirty="0"/>
              <a:t>X : Pauli X-</a:t>
            </a:r>
            <a:r>
              <a:rPr lang="fi-FI" dirty="0" err="1"/>
              <a:t>gate</a:t>
            </a:r>
            <a:endParaRPr lang="fi-FI" dirty="0"/>
          </a:p>
          <a:p>
            <a:pPr lvl="1"/>
            <a:r>
              <a:rPr lang="fi-FI" dirty="0"/>
              <a:t>CX: CNOT GATE</a:t>
            </a:r>
          </a:p>
          <a:p>
            <a:endParaRPr lang="fi-FI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2650B5-8976-B64B-A655-545224269B0B}"/>
              </a:ext>
            </a:extLst>
          </p:cNvPr>
          <p:cNvSpPr/>
          <p:nvPr/>
        </p:nvSpPr>
        <p:spPr>
          <a:xfrm>
            <a:off x="7071713" y="5673921"/>
            <a:ext cx="47392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How to implement CNOT</a:t>
            </a:r>
          </a:p>
          <a:p>
            <a:pPr lvl="1"/>
            <a:r>
              <a:rPr lang="en-US" sz="2400" dirty="0" err="1">
                <a:highlight>
                  <a:srgbClr val="00FF7D"/>
                </a:highlight>
              </a:rPr>
              <a:t>circuit.cx</a:t>
            </a:r>
            <a:r>
              <a:rPr lang="en-US" sz="2400" dirty="0">
                <a:highlight>
                  <a:srgbClr val="00FF7D"/>
                </a:highlight>
              </a:rPr>
              <a:t>(q[0], q[1])</a:t>
            </a:r>
          </a:p>
        </p:txBody>
      </p:sp>
    </p:spTree>
    <p:extLst>
      <p:ext uri="{BB962C8B-B14F-4D97-AF65-F5344CB8AC3E}">
        <p14:creationId xmlns:p14="http://schemas.microsoft.com/office/powerpoint/2010/main" val="3284569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45087D-4472-6E44-A253-D52A7A510D1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681844"/>
            <a:ext cx="9492048" cy="4836434"/>
          </a:xfrm>
        </p:spPr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Quantum Annealing Computer</a:t>
            </a:r>
          </a:p>
          <a:p>
            <a:pPr marL="857238" lvl="2" indent="-342900"/>
            <a:r>
              <a:rPr lang="en-US" dirty="0"/>
              <a:t>Also known as</a:t>
            </a:r>
            <a:r>
              <a:rPr lang="fi-FI" dirty="0"/>
              <a:t> </a:t>
            </a:r>
            <a:r>
              <a:rPr lang="en-US" b="1" dirty="0"/>
              <a:t>adiabatic quantum computation </a:t>
            </a:r>
            <a:r>
              <a:rPr lang="en-US" dirty="0"/>
              <a:t>(E.g. DWAVE).</a:t>
            </a:r>
          </a:p>
          <a:p>
            <a:pPr marL="857238" lvl="2" indent="-342900"/>
            <a:r>
              <a:rPr lang="en-US" dirty="0"/>
              <a:t>Approximate answers to optimization problems. </a:t>
            </a:r>
          </a:p>
          <a:p>
            <a:pPr marL="857238" lvl="2" indent="-342900"/>
            <a:r>
              <a:rPr lang="en-US" dirty="0"/>
              <a:t>Not a universal computer, hence cannot run standard quantum algorithms.</a:t>
            </a:r>
          </a:p>
          <a:p>
            <a:pPr marL="857238" lvl="2" indent="-342900"/>
            <a:endParaRPr lang="en-US" dirty="0"/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Universal Quantum Computer</a:t>
            </a:r>
          </a:p>
          <a:p>
            <a:pPr marL="1028688" lvl="2" indent="-514350"/>
            <a:r>
              <a:rPr lang="en-US" dirty="0"/>
              <a:t>Can solve </a:t>
            </a:r>
            <a:r>
              <a:rPr lang="en-US" b="1" dirty="0"/>
              <a:t>any classical or quantum algorithm </a:t>
            </a:r>
            <a:r>
              <a:rPr lang="en-US" dirty="0"/>
              <a:t>(E.g. IBM, Google).</a:t>
            </a:r>
          </a:p>
          <a:p>
            <a:pPr marL="1028688" lvl="2" indent="-514350"/>
            <a:r>
              <a:rPr lang="en-US" dirty="0"/>
              <a:t>Quantum </a:t>
            </a:r>
            <a:r>
              <a:rPr lang="en-US" b="1" dirty="0">
                <a:highlight>
                  <a:srgbClr val="00FF7D"/>
                </a:highlight>
              </a:rPr>
              <a:t>Gate Model</a:t>
            </a:r>
            <a:r>
              <a:rPr lang="en-US" b="1" dirty="0"/>
              <a:t> </a:t>
            </a:r>
            <a:r>
              <a:rPr lang="en-US" dirty="0"/>
              <a:t>/ Quantum Circuit.</a:t>
            </a:r>
          </a:p>
          <a:p>
            <a:pPr marL="1028688" lvl="2" indent="-514350"/>
            <a:r>
              <a:rPr lang="en-US" dirty="0"/>
              <a:t>Provides quantum </a:t>
            </a:r>
            <a:r>
              <a:rPr lang="en-US" b="1" dirty="0"/>
              <a:t>speedup for certain algorithms </a:t>
            </a:r>
            <a:r>
              <a:rPr lang="en-US" dirty="0"/>
              <a:t>developed.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769F4C-719C-EC4A-9FEC-CD9199881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8820873" cy="990601"/>
          </a:xfrm>
        </p:spPr>
        <p:txBody>
          <a:bodyPr/>
          <a:lstStyle/>
          <a:p>
            <a:r>
              <a:rPr lang="en-US" dirty="0"/>
              <a:t>TWO MAIN TECHNOLOGIES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A98B2D-6A8B-9F47-9B5E-B2D731A471F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1FAB61-ABBC-3840-AD6D-8202D6E760D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584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0D109B-7985-EC43-BAD6-162FF3C435B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36104" y="1828802"/>
            <a:ext cx="9409043" cy="468947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reflection_about_average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(circuit, q):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# Reflection about average for amplitude amplification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circuit.h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(q)  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circuit.x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(q)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circuit.h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(q[1])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circuit.cx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(q[0], q[1])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circuit.h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(q[1])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circuit.x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(q)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circuit.h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(q)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EE46EB-EEDB-054D-87A2-C107831EA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19CC2C-6F0E-1941-848B-C4FCA6AFFEC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883B54-A94E-3148-9C2B-576AC481E2E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1867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Problem Setup – Unstructured Search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Hello World!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– Overall Procedure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Quantum Information Theory, Gate Model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- Details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1655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8A25B8-5EBB-6A44-99CD-2A3F831BAAD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10499034" cy="468947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There is no standard technology-topology yet.</a:t>
            </a:r>
          </a:p>
          <a:p>
            <a:pPr lvl="2">
              <a:lnSpc>
                <a:spcPct val="150000"/>
              </a:lnSpc>
            </a:pPr>
            <a:r>
              <a:rPr lang="en-US" sz="1600" dirty="0"/>
              <a:t>The </a:t>
            </a:r>
            <a:r>
              <a:rPr lang="en-US" sz="1600" dirty="0" err="1"/>
              <a:t>openQASM</a:t>
            </a:r>
            <a:r>
              <a:rPr lang="en-US" sz="1600" dirty="0"/>
              <a:t> code is topology-dependent</a:t>
            </a:r>
          </a:p>
          <a:p>
            <a:pPr>
              <a:lnSpc>
                <a:spcPct val="150000"/>
              </a:lnSpc>
            </a:pPr>
            <a:r>
              <a:rPr lang="en-US" dirty="0"/>
              <a:t>The current quantum computers have very limited sizes. </a:t>
            </a:r>
          </a:p>
          <a:p>
            <a:pPr lvl="2">
              <a:lnSpc>
                <a:spcPct val="150000"/>
              </a:lnSpc>
            </a:pPr>
            <a:r>
              <a:rPr lang="en-US" sz="1600" dirty="0"/>
              <a:t>Encoding classic bits: 1 qubit = 1 bit</a:t>
            </a:r>
          </a:p>
          <a:p>
            <a:pPr>
              <a:lnSpc>
                <a:spcPct val="150000"/>
              </a:lnSpc>
            </a:pPr>
            <a:r>
              <a:rPr lang="en-US" dirty="0"/>
              <a:t>The quantum computers are very few.</a:t>
            </a:r>
          </a:p>
          <a:p>
            <a:pPr lvl="2">
              <a:lnSpc>
                <a:spcPct val="150000"/>
              </a:lnSpc>
            </a:pPr>
            <a:r>
              <a:rPr lang="en-US" sz="1600" dirty="0"/>
              <a:t>A practical business case requires many affordable computers/services to become available.</a:t>
            </a:r>
          </a:p>
          <a:p>
            <a:pPr>
              <a:lnSpc>
                <a:spcPct val="150000"/>
              </a:lnSpc>
            </a:pPr>
            <a:r>
              <a:rPr lang="en-US" dirty="0"/>
              <a:t>The coherence time of the hardware is limited, &lt; 100 us.</a:t>
            </a:r>
          </a:p>
          <a:p>
            <a:pPr>
              <a:lnSpc>
                <a:spcPct val="150000"/>
              </a:lnSpc>
            </a:pPr>
            <a:r>
              <a:rPr lang="en-US" dirty="0"/>
              <a:t>The </a:t>
            </a:r>
            <a:r>
              <a:rPr lang="fi-FI" dirty="0" err="1"/>
              <a:t>current</a:t>
            </a:r>
            <a:r>
              <a:rPr lang="fi-FI" dirty="0"/>
              <a:t> </a:t>
            </a:r>
            <a:r>
              <a:rPr lang="fi-FI" dirty="0" err="1"/>
              <a:t>technology</a:t>
            </a:r>
            <a:r>
              <a:rPr lang="fi-FI" dirty="0"/>
              <a:t> is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fault-tolerant</a:t>
            </a:r>
            <a:r>
              <a:rPr lang="fi-FI" dirty="0"/>
              <a:t> (</a:t>
            </a:r>
            <a:r>
              <a:rPr lang="en-US" dirty="0"/>
              <a:t>noise limit the size)</a:t>
            </a:r>
          </a:p>
          <a:p>
            <a:pPr lvl="2">
              <a:lnSpc>
                <a:spcPct val="150000"/>
              </a:lnSpc>
            </a:pP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error</a:t>
            </a:r>
            <a:r>
              <a:rPr lang="fi-FI" sz="1600" dirty="0"/>
              <a:t> </a:t>
            </a:r>
            <a:r>
              <a:rPr lang="fi-FI" sz="1600" dirty="0" err="1"/>
              <a:t>rate</a:t>
            </a:r>
            <a:r>
              <a:rPr lang="fi-FI" sz="1600" dirty="0"/>
              <a:t> for a 2-qubit </a:t>
            </a:r>
            <a:r>
              <a:rPr lang="fi-FI" sz="1600" dirty="0" err="1"/>
              <a:t>gate</a:t>
            </a:r>
            <a:r>
              <a:rPr lang="fi-FI" sz="1600" dirty="0"/>
              <a:t> is </a:t>
            </a:r>
            <a:r>
              <a:rPr lang="fi-FI" sz="1600" dirty="0" err="1"/>
              <a:t>above</a:t>
            </a:r>
            <a:r>
              <a:rPr lang="fi-FI" sz="1600" dirty="0"/>
              <a:t> 0.1%, </a:t>
            </a:r>
            <a:r>
              <a:rPr lang="fi-FI" sz="1600" dirty="0" err="1"/>
              <a:t>hence</a:t>
            </a:r>
            <a:r>
              <a:rPr lang="fi-FI" sz="1600" dirty="0"/>
              <a:t> </a:t>
            </a:r>
            <a:r>
              <a:rPr lang="fi-FI" sz="1600" dirty="0" err="1"/>
              <a:t>limiting</a:t>
            </a:r>
            <a:r>
              <a:rPr lang="fi-FI" sz="1600" dirty="0"/>
              <a:t> </a:t>
            </a:r>
            <a:r>
              <a:rPr lang="fi-FI" sz="1600" dirty="0" err="1"/>
              <a:t>circuit</a:t>
            </a:r>
            <a:r>
              <a:rPr lang="fi-FI" sz="1600" dirty="0"/>
              <a:t> </a:t>
            </a:r>
            <a:r>
              <a:rPr lang="fi-FI" sz="1600" dirty="0" err="1"/>
              <a:t>sizes</a:t>
            </a:r>
            <a:r>
              <a:rPr lang="fi-FI" sz="1600" dirty="0"/>
              <a:t> to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order</a:t>
            </a:r>
            <a:r>
              <a:rPr lang="fi-FI" sz="1600" dirty="0"/>
              <a:t> of 1000 </a:t>
            </a:r>
            <a:r>
              <a:rPr lang="fi-FI" sz="1600" dirty="0" err="1"/>
              <a:t>qates</a:t>
            </a:r>
            <a:r>
              <a:rPr lang="fi-FI" sz="1600" dirty="0"/>
              <a:t>.</a:t>
            </a:r>
          </a:p>
          <a:p>
            <a:pPr lvl="1"/>
            <a:endParaRPr lang="fi-FI" sz="1600" dirty="0"/>
          </a:p>
          <a:p>
            <a:pPr lvl="1"/>
            <a:endParaRPr lang="fi-FI" sz="16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1F9224-320E-7B4A-8646-FFD9B4AD2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333922" cy="990601"/>
          </a:xfrm>
        </p:spPr>
        <p:txBody>
          <a:bodyPr/>
          <a:lstStyle/>
          <a:p>
            <a:r>
              <a:rPr lang="en-US" dirty="0"/>
              <a:t>LIMITATIONS in hardware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713FB-C750-CB49-BBEA-F84DD5CBA6B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36A81-6F86-3041-931E-A339C0C5B81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7049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92900D-93B5-4F42-B44C-D99476EC5D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470992"/>
            <a:ext cx="6788425" cy="4704522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Qiskit</a:t>
            </a:r>
            <a:r>
              <a:rPr lang="en-US" dirty="0"/>
              <a:t> SDK </a:t>
            </a:r>
          </a:p>
          <a:p>
            <a:pPr lvl="2"/>
            <a:r>
              <a:rPr lang="en-US" dirty="0"/>
              <a:t>Extensions: </a:t>
            </a:r>
            <a:r>
              <a:rPr lang="en-US" dirty="0" err="1"/>
              <a:t>qiskit</a:t>
            </a:r>
            <a:r>
              <a:rPr lang="en-US" dirty="0"/>
              <a:t>-terra/</a:t>
            </a:r>
            <a:r>
              <a:rPr lang="en-US" dirty="0" err="1"/>
              <a:t>qiskit</a:t>
            </a:r>
            <a:r>
              <a:rPr lang="en-US" dirty="0"/>
              <a:t>/extensions/standard/</a:t>
            </a:r>
          </a:p>
          <a:p>
            <a:pPr lvl="2"/>
            <a:endParaRPr lang="en-US" dirty="0"/>
          </a:p>
          <a:p>
            <a:r>
              <a:rPr lang="en-US" dirty="0" err="1"/>
              <a:t>Qiskit</a:t>
            </a:r>
            <a:r>
              <a:rPr lang="en-US" dirty="0"/>
              <a:t> Aqua</a:t>
            </a:r>
          </a:p>
          <a:p>
            <a:pPr lvl="2"/>
            <a:r>
              <a:rPr lang="en-US" dirty="0" err="1"/>
              <a:t>Qiskit</a:t>
            </a:r>
            <a:r>
              <a:rPr lang="en-US" dirty="0"/>
              <a:t> Algorithms for Quantum Applications (</a:t>
            </a:r>
            <a:r>
              <a:rPr lang="en-US" dirty="0" err="1"/>
              <a:t>Qiskit</a:t>
            </a:r>
            <a:r>
              <a:rPr lang="en-US" dirty="0"/>
              <a:t> Aqua)</a:t>
            </a:r>
          </a:p>
          <a:p>
            <a:pPr lvl="2"/>
            <a:r>
              <a:rPr lang="en-US" dirty="0"/>
              <a:t>Library of algorithms for quantum computing that uses </a:t>
            </a:r>
            <a:r>
              <a:rPr lang="en-US" dirty="0" err="1"/>
              <a:t>Qiskit</a:t>
            </a:r>
            <a:r>
              <a:rPr lang="en-US" dirty="0"/>
              <a:t> Terra.</a:t>
            </a:r>
          </a:p>
          <a:p>
            <a:pPr lvl="2"/>
            <a:r>
              <a:rPr lang="en-US" dirty="0"/>
              <a:t>Build applications for Noisy Intermediate-Scale Quantum (NISQ) computers.</a:t>
            </a:r>
          </a:p>
          <a:p>
            <a:pPr lvl="2"/>
            <a:r>
              <a:rPr lang="en-US" dirty="0">
                <a:hlinkClick r:id="rId2"/>
              </a:rPr>
              <a:t>https://qiskit.org/documentation/aqua/</a:t>
            </a:r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Many other repositories:</a:t>
            </a:r>
          </a:p>
          <a:p>
            <a:pPr lvl="2"/>
            <a:r>
              <a:rPr lang="en-US" dirty="0"/>
              <a:t>Aqua Chemistry, Aqua Optimization, Aqua Artificial Intelligence.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203DFC-8439-7A42-8623-E4F59BD9C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10194235" cy="990601"/>
          </a:xfrm>
        </p:spPr>
        <p:txBody>
          <a:bodyPr/>
          <a:lstStyle/>
          <a:p>
            <a:r>
              <a:rPr lang="en-US" dirty="0"/>
              <a:t>POSSIBILITIES IN </a:t>
            </a:r>
            <a:r>
              <a:rPr lang="en-US" dirty="0" err="1"/>
              <a:t>AlgorithmS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4CA09E-40FB-A544-8FE2-5A16DDFACA6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77146-4697-A042-BB20-F4BAFA53D6F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28997568-1297-AF47-B030-A957728BBEB4}"/>
              </a:ext>
            </a:extLst>
          </p:cNvPr>
          <p:cNvSpPr txBox="1">
            <a:spLocks/>
          </p:cNvSpPr>
          <p:nvPr/>
        </p:nvSpPr>
        <p:spPr>
          <a:xfrm>
            <a:off x="7779026" y="1371600"/>
            <a:ext cx="4031975" cy="4803914"/>
          </a:xfrm>
          <a:prstGeom prst="rect">
            <a:avLst/>
          </a:prstGeom>
          <a:gradFill flip="none" rotWithShape="1">
            <a:gsLst>
              <a:gs pos="0">
                <a:srgbClr val="00FF7D">
                  <a:tint val="66000"/>
                  <a:satMod val="160000"/>
                </a:srgbClr>
              </a:gs>
              <a:gs pos="50000">
                <a:srgbClr val="00FF7D">
                  <a:tint val="44500"/>
                  <a:satMod val="160000"/>
                </a:srgbClr>
              </a:gs>
              <a:gs pos="100000">
                <a:srgbClr val="00FF7D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0" tIns="91440" rIns="0" bIns="45720" rtlCol="0">
            <a:normAutofit fontScale="70000" lnSpcReduction="20000"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dirty="0"/>
          </a:p>
          <a:p>
            <a:r>
              <a:rPr lang="en-US" dirty="0" err="1"/>
              <a:t>Qiskit</a:t>
            </a:r>
            <a:r>
              <a:rPr lang="en-US" dirty="0"/>
              <a:t> Aqua Algorithms</a:t>
            </a:r>
          </a:p>
          <a:p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Variational Quantum </a:t>
            </a:r>
            <a:r>
              <a:rPr lang="en-US" sz="2300" dirty="0" err="1">
                <a:latin typeface="+mn-lt"/>
              </a:rPr>
              <a:t>Eigensolver</a:t>
            </a:r>
            <a:r>
              <a:rPr lang="en-US" sz="2300" dirty="0">
                <a:latin typeface="+mn-lt"/>
              </a:rPr>
              <a:t> (VQE)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Quantum Approximate Optimization Algorithm (QAOA)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Quantum Dynamics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Quantum Phase Estimation (QPE)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Iterative Quantum Phase Estimation (IQPE)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Quantum Grover Search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Support Vector Machine Quantum Kernel (SVM Q Kernel)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Support Vector Machine Variational (SVM Variational)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236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AC2839-72EA-654E-91AD-AA724CF8520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11612216" cy="4689475"/>
          </a:xfrm>
        </p:spPr>
        <p:txBody>
          <a:bodyPr>
            <a:normAutofit fontScale="55000" lnSpcReduction="20000"/>
          </a:bodyPr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A good introductory tutorial on quantum computing: </a:t>
            </a:r>
            <a:r>
              <a:rPr lang="en-US" dirty="0">
                <a:hlinkClick r:id="rId2"/>
              </a:rPr>
              <a:t>https://people.cs.umass.edu/~strubell/doc/quantum_tutorial.pdf</a:t>
            </a: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A video series on quantum computing (YouTube): </a:t>
            </a:r>
            <a:r>
              <a:rPr lang="en-US" dirty="0">
                <a:hlinkClick r:id="rId3"/>
              </a:rPr>
              <a:t>https://www.youtube.com/watch?v=X2q1PuI2RFI&amp;list=PL1826E60FD05B44E4</a:t>
            </a:r>
            <a:endParaRPr lang="en-US" dirty="0"/>
          </a:p>
          <a:p>
            <a:pPr marL="455601" lvl="3" indent="0">
              <a:lnSpc>
                <a:spcPct val="170000"/>
              </a:lnSpc>
              <a:buNone/>
            </a:pP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IBM Q Experience user guide: </a:t>
            </a:r>
            <a:r>
              <a:rPr lang="en-US" dirty="0">
                <a:hlinkClick r:id="rId4"/>
              </a:rPr>
              <a:t>https://quantumexperience.ng.bluemix.net/proxy/tutorial/full-user-guide/introduction.html</a:t>
            </a: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A nice tool for learning (QUIRK): </a:t>
            </a:r>
            <a:r>
              <a:rPr lang="en-US" sz="2400" dirty="0">
                <a:hlinkClick r:id="rId5"/>
              </a:rPr>
              <a:t>https://algassert.com/quirk</a:t>
            </a:r>
            <a:endParaRPr lang="en-US" sz="240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A white paper from Accenture Labs (Innovating with Quantum Computing): </a:t>
            </a:r>
            <a:r>
              <a:rPr lang="en-US" dirty="0">
                <a:hlinkClick r:id="rId6"/>
              </a:rPr>
              <a:t>https://www.accenture.com/t00010101T000000__w__/br-pt/_acnmedia/PDF-45/Accenture-Innovating-Quantum-Computing-Novo.pdf</a:t>
            </a: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fi-FI" sz="3000" b="1" dirty="0" err="1">
                <a:latin typeface="+mj-lt"/>
              </a:rPr>
              <a:t>Quantum</a:t>
            </a:r>
            <a:r>
              <a:rPr lang="fi-FI" sz="3000" b="1" dirty="0">
                <a:latin typeface="+mj-lt"/>
              </a:rPr>
              <a:t> </a:t>
            </a:r>
            <a:r>
              <a:rPr lang="fi-FI" sz="3000" b="1" dirty="0" err="1">
                <a:latin typeface="+mj-lt"/>
              </a:rPr>
              <a:t>Developer</a:t>
            </a:r>
            <a:r>
              <a:rPr lang="fi-FI" sz="3000" b="1" dirty="0">
                <a:latin typeface="+mj-lt"/>
              </a:rPr>
              <a:t> </a:t>
            </a:r>
            <a:r>
              <a:rPr lang="fi-FI" sz="3000" b="1" dirty="0" err="1">
                <a:latin typeface="+mj-lt"/>
              </a:rPr>
              <a:t>Week</a:t>
            </a:r>
            <a:r>
              <a:rPr lang="fi-FI" sz="3000" b="1" dirty="0">
                <a:latin typeface="+mj-lt"/>
              </a:rPr>
              <a:t>, Accenture Media Exchange: </a:t>
            </a:r>
            <a:r>
              <a:rPr lang="en-US" dirty="0">
                <a:hlinkClick r:id="rId7"/>
              </a:rPr>
              <a:t>https://mediaexchange.accenture.com/media/t/0_s769log0</a:t>
            </a:r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Quantum Computing Lecture including Linear Algebra (The University of Chicago) </a:t>
            </a:r>
            <a:r>
              <a:rPr lang="en-US" sz="2400" dirty="0">
                <a:hlinkClick r:id="rId8"/>
              </a:rPr>
              <a:t>http://people.cs.uchicago.edu/~razborov/teaching/QuantumComputing/notes.pdf</a:t>
            </a:r>
            <a:endParaRPr lang="en-US" sz="240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Grover’s algorithm: </a:t>
            </a:r>
            <a:r>
              <a:rPr lang="en-US" sz="2400" dirty="0">
                <a:hlinkClick r:id="rId9"/>
              </a:rPr>
              <a:t>https://www.cs.cmu.edu/~odonnell/quantum15/lecture04.pdf </a:t>
            </a:r>
            <a:endParaRPr lang="en-US" sz="2400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3000" dirty="0"/>
              <a:t>For a curious mind: Richard Feynman’s lecture on quantum mechanics: </a:t>
            </a:r>
            <a:r>
              <a:rPr lang="en-US" dirty="0">
                <a:hlinkClick r:id="rId10"/>
              </a:rPr>
              <a:t>https://www.youtube.com/watch?v=OYp_Mq_-Q0s</a:t>
            </a:r>
            <a:endParaRPr lang="en-US" dirty="0"/>
          </a:p>
          <a:p>
            <a:pPr marL="512761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512761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512761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70000"/>
              </a:lnSpc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E11459-50D7-954A-A589-F239D9EA2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B568B-9064-A84E-9975-756E85F085F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A8CAC8-579F-2B40-872B-0443152D74B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577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93700" y="6518275"/>
            <a:ext cx="5715000" cy="206375"/>
          </a:xfrm>
        </p:spPr>
        <p:txBody>
          <a:bodyPr/>
          <a:lstStyle/>
          <a:p>
            <a:r>
              <a:rPr lang="en-US" dirty="0"/>
              <a:t>Copyright © 2017 Accenture.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887200" y="6518275"/>
            <a:ext cx="304800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861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9E035F-EEC7-A742-9645-050B27A4145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7576513" cy="46894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IBM Q Experience</a:t>
            </a:r>
          </a:p>
          <a:p>
            <a:pPr lvl="1"/>
            <a:r>
              <a:rPr lang="en-US" sz="1900" dirty="0"/>
              <a:t>A public platform for quantum computing experiments, access to quantum computers, simulators, tools (circuit composer), API, etc. </a:t>
            </a:r>
          </a:p>
          <a:p>
            <a:pPr lvl="1"/>
            <a:r>
              <a:rPr lang="en-US" sz="1900" dirty="0"/>
              <a:t>Public computers: 5 and 16 qubit</a:t>
            </a:r>
          </a:p>
          <a:p>
            <a:pPr lvl="1"/>
            <a:r>
              <a:rPr lang="en-US" sz="1900" dirty="0"/>
              <a:t>Non-public computers: 20 qubit now, 50 qubit soon! </a:t>
            </a:r>
          </a:p>
          <a:p>
            <a:pPr lvl="1"/>
            <a:r>
              <a:rPr lang="en-US" sz="1900" dirty="0"/>
              <a:t>Programming SDK (QISKIT) and open source libraries</a:t>
            </a:r>
          </a:p>
          <a:p>
            <a:endParaRPr lang="en-US" dirty="0"/>
          </a:p>
          <a:p>
            <a:r>
              <a:rPr lang="en-US" dirty="0"/>
              <a:t>Technology</a:t>
            </a:r>
          </a:p>
          <a:p>
            <a:pPr lvl="2"/>
            <a:r>
              <a:rPr lang="en-US" sz="1900" dirty="0"/>
              <a:t>Superconducting chips</a:t>
            </a:r>
          </a:p>
          <a:p>
            <a:pPr lvl="2"/>
            <a:r>
              <a:rPr lang="en-US" sz="1900" b="1" dirty="0"/>
              <a:t>Dilution refrigerator </a:t>
            </a:r>
            <a:r>
              <a:rPr lang="en-US" sz="1900" dirty="0"/>
              <a:t>: </a:t>
            </a:r>
            <a:r>
              <a:rPr lang="en-US" sz="1900" b="0" dirty="0"/>
              <a:t>operating at 10 </a:t>
            </a:r>
            <a:r>
              <a:rPr lang="en-US" sz="1900" b="0" dirty="0" err="1"/>
              <a:t>milliKelvin</a:t>
            </a:r>
            <a:r>
              <a:rPr lang="en-US" sz="1900" b="0" dirty="0"/>
              <a:t>. </a:t>
            </a:r>
          </a:p>
          <a:p>
            <a:pPr lvl="2"/>
            <a:r>
              <a:rPr lang="en-US" sz="1900" b="1" dirty="0">
                <a:highlight>
                  <a:srgbClr val="00FF7D"/>
                </a:highlight>
              </a:rPr>
              <a:t>Noisy Intermediate-Scale Quantum (NISQ) technology </a:t>
            </a:r>
          </a:p>
          <a:p>
            <a:pPr lvl="2"/>
            <a:endParaRPr lang="en-US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3FC991-1E3B-4047-8616-773BCCD9E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6934200" cy="990601"/>
          </a:xfrm>
        </p:spPr>
        <p:txBody>
          <a:bodyPr>
            <a:normAutofit fontScale="90000"/>
          </a:bodyPr>
          <a:lstStyle/>
          <a:p>
            <a:r>
              <a:rPr lang="en-US" dirty="0"/>
              <a:t>IBM Q System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SUPERCONDUCTING CHIPS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37F685-E057-6C4E-BD14-AE68CD56284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12DF54-F37D-C04A-9350-65213DC9AA8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A88989-D3EF-C143-8F6E-1B8A972C0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514" y="0"/>
            <a:ext cx="3853486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EADEA1E-C685-B24D-B384-5A9B00029944}"/>
              </a:ext>
            </a:extLst>
          </p:cNvPr>
          <p:cNvGrpSpPr/>
          <p:nvPr/>
        </p:nvGrpSpPr>
        <p:grpSpPr>
          <a:xfrm>
            <a:off x="4088898" y="3186417"/>
            <a:ext cx="4249616" cy="1517774"/>
            <a:chOff x="4085493" y="2126761"/>
            <a:chExt cx="4249616" cy="151777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1454E65-7BE7-3A44-8B7C-E8A7B4A57822}"/>
                </a:ext>
              </a:extLst>
            </p:cNvPr>
            <p:cNvSpPr/>
            <p:nvPr/>
          </p:nvSpPr>
          <p:spPr>
            <a:xfrm>
              <a:off x="4085493" y="3222504"/>
              <a:ext cx="3226302" cy="422031"/>
            </a:xfrm>
            <a:prstGeom prst="rect">
              <a:avLst/>
            </a:prstGeom>
            <a:solidFill>
              <a:srgbClr val="00FF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A sophisticated refrigerator</a:t>
              </a: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53671575-AF4D-2941-9854-D9AA4ED3304D}"/>
                </a:ext>
              </a:extLst>
            </p:cNvPr>
            <p:cNvSpPr/>
            <p:nvPr/>
          </p:nvSpPr>
          <p:spPr>
            <a:xfrm>
              <a:off x="6096001" y="2126761"/>
              <a:ext cx="2239108" cy="1324708"/>
            </a:xfrm>
            <a:prstGeom prst="arc">
              <a:avLst>
                <a:gd name="adj1" fmla="val 661492"/>
                <a:gd name="adj2" fmla="val 5318537"/>
              </a:avLst>
            </a:prstGeom>
            <a:ln w="76200">
              <a:solidFill>
                <a:srgbClr val="00FF7D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6617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CC47FA-4CEF-9E48-B9B5-DFF0428882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D8FAF0-55A6-E043-91C1-27FF0D6338E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3856383"/>
            <a:ext cx="7782338" cy="2661893"/>
          </a:xfrm>
        </p:spPr>
        <p:txBody>
          <a:bodyPr/>
          <a:lstStyle/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/>
              <a:t>Graphical interface (IBM Q – Composer)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 err="1"/>
              <a:t>OpenQASM</a:t>
            </a:r>
            <a:endParaRPr lang="en-US" dirty="0"/>
          </a:p>
          <a:p>
            <a:pPr marL="971538" lvl="2" indent="-457200"/>
            <a:r>
              <a:rPr lang="en-US" dirty="0"/>
              <a:t> </a:t>
            </a:r>
            <a:r>
              <a:rPr lang="en-US" b="0" dirty="0"/>
              <a:t>Open Quantum Assembly Language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 err="1"/>
              <a:t>Qiskit</a:t>
            </a:r>
            <a:r>
              <a:rPr lang="en-US" dirty="0"/>
              <a:t> (Python SDK)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dirty="0" err="1"/>
              <a:t>Qiskit</a:t>
            </a:r>
            <a:r>
              <a:rPr lang="en-US" dirty="0"/>
              <a:t>-Aqua (Python library)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EC43EC-2767-B648-BE4C-FA21C302F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298713"/>
            <a:ext cx="8802757" cy="1775791"/>
          </a:xfrm>
        </p:spPr>
        <p:txBody>
          <a:bodyPr>
            <a:normAutofit/>
          </a:bodyPr>
          <a:lstStyle/>
          <a:p>
            <a:r>
              <a:rPr lang="en-US" dirty="0"/>
              <a:t>Different programming options</a:t>
            </a:r>
            <a:br>
              <a:rPr lang="en-US" dirty="0"/>
            </a:br>
            <a:r>
              <a:rPr lang="en-US" dirty="0"/>
              <a:t>for IBM Q system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F5DB33-B730-E240-ABB8-DAAFC46B08D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F17D1C-7FF3-4049-B71C-F2FDC48F961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028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6181C8-0801-E24D-95EC-22EC7345A0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1" y="1590260"/>
            <a:ext cx="7941363" cy="487648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>
                <a:latin typeface="+mn-lt"/>
              </a:rPr>
              <a:t>Computation resources: space and time 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>
                <a:latin typeface="+mn-lt"/>
              </a:rPr>
              <a:t>The difference in complexity can make a problem intractable.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>
                <a:highlight>
                  <a:srgbClr val="00FF7D"/>
                </a:highlight>
              </a:rPr>
              <a:t>There are many intractable problems</a:t>
            </a:r>
            <a:r>
              <a:rPr lang="en-US" sz="1800" dirty="0"/>
              <a:t> (usually approximated!)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>
                <a:latin typeface="+mn-lt"/>
              </a:rPr>
              <a:t>Example: 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r>
              <a:rPr lang="en-US" sz="1400" dirty="0"/>
              <a:t>A UPS truck has to deliver </a:t>
            </a:r>
            <a:r>
              <a:rPr lang="en-US" sz="1400" b="1" dirty="0"/>
              <a:t>400 packets in Helsinki</a:t>
            </a:r>
            <a:r>
              <a:rPr lang="en-US" sz="1400" dirty="0"/>
              <a:t>. The TSP has complexity O(2</a:t>
            </a:r>
            <a:r>
              <a:rPr lang="en-US" sz="1400" baseline="30000" dirty="0"/>
              <a:t>400</a:t>
            </a:r>
            <a:r>
              <a:rPr lang="en-US" sz="1400" dirty="0"/>
              <a:t>)</a:t>
            </a:r>
          </a:p>
          <a:p>
            <a:pPr marL="284156" lvl="2" indent="0">
              <a:lnSpc>
                <a:spcPct val="100000"/>
              </a:lnSpc>
              <a:spcAft>
                <a:spcPts val="800"/>
              </a:spcAft>
              <a:buNone/>
            </a:pPr>
            <a:endParaRPr lang="en-US" sz="1400" dirty="0"/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>
                <a:highlight>
                  <a:srgbClr val="00FF7D"/>
                </a:highlight>
                <a:latin typeface="+mn-lt"/>
              </a:rPr>
              <a:t>A quantum computer is not generally faster or parallel. 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>
                <a:highlight>
                  <a:srgbClr val="00FF7D"/>
                </a:highlight>
                <a:latin typeface="+mn-lt"/>
              </a:rPr>
              <a:t>A qubit does not always store more information than a bit.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n-US" sz="1800" dirty="0">
                <a:latin typeface="+mn-lt"/>
              </a:rPr>
              <a:t>Quantum speedup </a:t>
            </a:r>
          </a:p>
          <a:p>
            <a:pPr lvl="2">
              <a:spcAft>
                <a:spcPts val="800"/>
              </a:spcAft>
            </a:pPr>
            <a:r>
              <a:rPr lang="en-US" sz="1400" dirty="0"/>
              <a:t>There are  problems which are classically hard and quantumly easy!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r>
              <a:rPr lang="en-US" sz="1400" b="1" dirty="0">
                <a:highlight>
                  <a:srgbClr val="00FF7D"/>
                </a:highlight>
              </a:rPr>
              <a:t>Quantum speedup requires the existence of  a corresponding quantum algorithm.</a:t>
            </a:r>
          </a:p>
          <a:p>
            <a:pPr lvl="2">
              <a:lnSpc>
                <a:spcPct val="100000"/>
              </a:lnSpc>
              <a:spcAft>
                <a:spcPts val="800"/>
              </a:spcAft>
            </a:pPr>
            <a:endParaRPr lang="en-US" sz="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D2A653-BB71-FF49-9C9A-FD71D9F2E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0999"/>
            <a:ext cx="9353309" cy="990601"/>
          </a:xfrm>
        </p:spPr>
        <p:txBody>
          <a:bodyPr/>
          <a:lstStyle/>
          <a:p>
            <a:r>
              <a:rPr lang="en-US" dirty="0"/>
              <a:t>It is all about Complexity!</a:t>
            </a:r>
            <a:br>
              <a:rPr lang="en-US" dirty="0"/>
            </a:br>
            <a:r>
              <a:rPr lang="en-US" dirty="0">
                <a:solidFill>
                  <a:srgbClr val="00FF7D"/>
                </a:solidFill>
              </a:rPr>
              <a:t>NOT PERFORMANCE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BF255B-0B08-5D4D-B42B-DEBC847CF13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DD7BE5-AC85-BF45-86EC-3F4E079C891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3676AB3-8681-924D-86A0-E9223AAC24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28534" y="380999"/>
            <a:ext cx="1758156" cy="175815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A22DFE7-4DDA-7E43-82A8-465FEDF44117}"/>
              </a:ext>
            </a:extLst>
          </p:cNvPr>
          <p:cNvGrpSpPr/>
          <p:nvPr/>
        </p:nvGrpSpPr>
        <p:grpSpPr>
          <a:xfrm>
            <a:off x="8848070" y="2291648"/>
            <a:ext cx="3119085" cy="4178305"/>
            <a:chOff x="8534400" y="1905139"/>
            <a:chExt cx="2915921" cy="473428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F7BD82-224A-D642-93F1-E9C592A05658}"/>
                </a:ext>
              </a:extLst>
            </p:cNvPr>
            <p:cNvSpPr/>
            <p:nvPr/>
          </p:nvSpPr>
          <p:spPr>
            <a:xfrm>
              <a:off x="8534400" y="5697852"/>
              <a:ext cx="2915920" cy="941573"/>
            </a:xfrm>
            <a:prstGeom prst="rect">
              <a:avLst/>
            </a:prstGeom>
            <a:solidFill>
              <a:srgbClr val="00FF7D"/>
            </a:solidFill>
            <a:ln w="76200" cap="sq">
              <a:solidFill>
                <a:srgbClr val="00FF7D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200" dirty="0"/>
                <a:t>An optimal traveling salesperson tour through Germany’s 15 largest cities. It is the shortest among 43,589,145,600 possible tours visiting each city once.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05256AC-A7FE-2949-BCBF-C6E6F9F9A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34401" y="1905139"/>
              <a:ext cx="2915920" cy="3792714"/>
            </a:xfrm>
            <a:prstGeom prst="rect">
              <a:avLst/>
            </a:prstGeom>
            <a:ln w="38100">
              <a:solidFill>
                <a:srgbClr val="00FF7D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607766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522D46-4318-FE48-8F76-1E4730F3641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3" y="1371600"/>
            <a:ext cx="7835346" cy="5146678"/>
          </a:xfrm>
        </p:spPr>
        <p:txBody>
          <a:bodyPr>
            <a:normAutofit/>
          </a:bodyPr>
          <a:lstStyle/>
          <a:p>
            <a:r>
              <a:rPr lang="en-US" sz="2400" dirty="0"/>
              <a:t>The space of a quantum system grows exponentially.</a:t>
            </a:r>
          </a:p>
          <a:p>
            <a:endParaRPr lang="en-US" sz="2400" dirty="0"/>
          </a:p>
          <a:p>
            <a:r>
              <a:rPr lang="en-US" sz="2400" dirty="0"/>
              <a:t>Three categories of quantum algorithms:</a:t>
            </a:r>
          </a:p>
          <a:p>
            <a:pPr marL="628644" lvl="1" indent="-342900">
              <a:buFont typeface="+mj-lt"/>
              <a:buAutoNum type="arabicPeriod"/>
            </a:pPr>
            <a:r>
              <a:rPr lang="fi-FI" sz="1800" b="1" dirty="0" err="1">
                <a:highlight>
                  <a:srgbClr val="00FF7D"/>
                </a:highlight>
              </a:rPr>
              <a:t>Quantum</a:t>
            </a:r>
            <a:r>
              <a:rPr lang="fi-FI" sz="1800" b="1" dirty="0">
                <a:highlight>
                  <a:srgbClr val="00FF7D"/>
                </a:highlight>
              </a:rPr>
              <a:t> Fourier </a:t>
            </a:r>
            <a:r>
              <a:rPr lang="fi-FI" sz="1800" b="1" dirty="0" err="1">
                <a:highlight>
                  <a:srgbClr val="00FF7D"/>
                </a:highlight>
              </a:rPr>
              <a:t>transform</a:t>
            </a:r>
            <a:r>
              <a:rPr lang="fi-FI" sz="1800" b="1" dirty="0">
                <a:highlight>
                  <a:srgbClr val="00FF7D"/>
                </a:highlight>
              </a:rPr>
              <a:t> (QFT) </a:t>
            </a:r>
            <a:r>
              <a:rPr lang="fi-FI" sz="1800" b="1" dirty="0"/>
              <a:t>(</a:t>
            </a:r>
            <a:r>
              <a:rPr lang="fi-FI" sz="1800" b="1" dirty="0" err="1"/>
              <a:t>exponential</a:t>
            </a:r>
            <a:r>
              <a:rPr lang="fi-FI" sz="1800" b="1" dirty="0"/>
              <a:t> </a:t>
            </a:r>
            <a:r>
              <a:rPr lang="fi-FI" sz="1800" b="1" dirty="0" err="1"/>
              <a:t>speedups</a:t>
            </a:r>
            <a:r>
              <a:rPr lang="fi-FI" sz="1800" b="1" dirty="0"/>
              <a:t>)</a:t>
            </a:r>
          </a:p>
          <a:p>
            <a:pPr marL="1314429" lvl="4" indent="-457200"/>
            <a:r>
              <a:rPr lang="fi-FI" sz="1200" b="1" dirty="0" err="1"/>
              <a:t>Shor's</a:t>
            </a:r>
            <a:r>
              <a:rPr lang="fi-FI" sz="1200" b="1" dirty="0"/>
              <a:t> </a:t>
            </a:r>
            <a:r>
              <a:rPr lang="fi-FI" sz="1200" b="1" dirty="0" err="1"/>
              <a:t>algorithm</a:t>
            </a:r>
            <a:r>
              <a:rPr lang="fi-FI" sz="1200" b="1" dirty="0"/>
              <a:t>: </a:t>
            </a:r>
            <a:r>
              <a:rPr lang="fi-FI" sz="1200" dirty="0" err="1"/>
              <a:t>factorization</a:t>
            </a:r>
            <a:r>
              <a:rPr lang="fi-FI" sz="1200" dirty="0"/>
              <a:t> of prime </a:t>
            </a:r>
            <a:r>
              <a:rPr lang="fi-FI" sz="1200" dirty="0" err="1"/>
              <a:t>numbers</a:t>
            </a:r>
            <a:endParaRPr lang="fi-FI" sz="1200" dirty="0"/>
          </a:p>
          <a:p>
            <a:pPr marL="1314429" lvl="4" indent="-457200"/>
            <a:r>
              <a:rPr lang="fi-FI" sz="1200" b="1" dirty="0" err="1"/>
              <a:t>Quantum</a:t>
            </a:r>
            <a:r>
              <a:rPr lang="fi-FI" sz="1200" b="1" dirty="0"/>
              <a:t> </a:t>
            </a:r>
            <a:r>
              <a:rPr lang="fi-FI" sz="1200" b="1" dirty="0" err="1"/>
              <a:t>algorithm</a:t>
            </a:r>
            <a:r>
              <a:rPr lang="fi-FI" sz="1200" b="1" dirty="0"/>
              <a:t> for </a:t>
            </a:r>
            <a:r>
              <a:rPr lang="fi-FI" sz="1200" b="1" dirty="0" err="1"/>
              <a:t>linear</a:t>
            </a:r>
            <a:r>
              <a:rPr lang="fi-FI" sz="1200" b="1" dirty="0"/>
              <a:t> </a:t>
            </a:r>
            <a:r>
              <a:rPr lang="fi-FI" sz="1200" b="1" dirty="0" err="1"/>
              <a:t>systems</a:t>
            </a:r>
            <a:r>
              <a:rPr lang="fi-FI" sz="1200" b="1" dirty="0"/>
              <a:t> of </a:t>
            </a:r>
            <a:r>
              <a:rPr lang="fi-FI" sz="1200" b="1" dirty="0" err="1"/>
              <a:t>equation</a:t>
            </a:r>
            <a:endParaRPr lang="fi-FI" sz="1200" b="1" dirty="0"/>
          </a:p>
          <a:p>
            <a:pPr marL="1314429" lvl="4" indent="-457200"/>
            <a:endParaRPr lang="fi-FI" dirty="0"/>
          </a:p>
          <a:p>
            <a:pPr marL="628644" lvl="1" indent="-342900">
              <a:buFont typeface="+mj-lt"/>
              <a:buAutoNum type="arabicPeriod"/>
            </a:pPr>
            <a:r>
              <a:rPr lang="fi-FI" sz="1800" b="1" dirty="0" err="1">
                <a:highlight>
                  <a:srgbClr val="00FF7D"/>
                </a:highlight>
              </a:rPr>
              <a:t>Amplitude</a:t>
            </a:r>
            <a:r>
              <a:rPr lang="fi-FI" sz="1800" b="1" dirty="0">
                <a:highlight>
                  <a:srgbClr val="00FF7D"/>
                </a:highlight>
              </a:rPr>
              <a:t> </a:t>
            </a:r>
            <a:r>
              <a:rPr lang="fi-FI" sz="1800" b="1" dirty="0" err="1">
                <a:highlight>
                  <a:srgbClr val="00FF7D"/>
                </a:highlight>
              </a:rPr>
              <a:t>amplification</a:t>
            </a:r>
            <a:r>
              <a:rPr lang="fi-FI" sz="1800" b="1" dirty="0">
                <a:highlight>
                  <a:srgbClr val="00FF7D"/>
                </a:highlight>
              </a:rPr>
              <a:t> </a:t>
            </a:r>
            <a:r>
              <a:rPr lang="fi-FI" sz="1800" b="1" dirty="0"/>
              <a:t>(</a:t>
            </a:r>
            <a:r>
              <a:rPr lang="fi-FI" sz="1800" b="1" dirty="0" err="1"/>
              <a:t>quadratic</a:t>
            </a:r>
            <a:r>
              <a:rPr lang="fi-FI" sz="1800" b="1" dirty="0"/>
              <a:t> </a:t>
            </a:r>
            <a:r>
              <a:rPr lang="fi-FI" sz="1800" b="1" dirty="0" err="1"/>
              <a:t>speedups</a:t>
            </a:r>
            <a:r>
              <a:rPr lang="fi-FI" sz="1800" b="1" dirty="0"/>
              <a:t>)</a:t>
            </a:r>
          </a:p>
          <a:p>
            <a:pPr marL="1314429" lvl="4" indent="-457200"/>
            <a:r>
              <a:rPr lang="fi-FI" sz="1200" b="1" dirty="0" err="1"/>
              <a:t>Grover's</a:t>
            </a:r>
            <a:r>
              <a:rPr lang="fi-FI" sz="1200" b="1" dirty="0"/>
              <a:t> </a:t>
            </a:r>
            <a:r>
              <a:rPr lang="fi-FI" sz="1200" b="1" dirty="0" err="1"/>
              <a:t>algorithm</a:t>
            </a:r>
            <a:r>
              <a:rPr lang="fi-FI" sz="1200" dirty="0"/>
              <a:t>: </a:t>
            </a:r>
            <a:r>
              <a:rPr lang="fi-FI" sz="1200" dirty="0" err="1"/>
              <a:t>searches</a:t>
            </a:r>
            <a:r>
              <a:rPr lang="fi-FI" sz="1200" dirty="0"/>
              <a:t> an </a:t>
            </a:r>
            <a:r>
              <a:rPr lang="fi-FI" sz="1200" dirty="0" err="1"/>
              <a:t>unstructured</a:t>
            </a:r>
            <a:r>
              <a:rPr lang="fi-FI" sz="1200" dirty="0"/>
              <a:t> </a:t>
            </a:r>
            <a:r>
              <a:rPr lang="fi-FI" sz="1200" dirty="0" err="1"/>
              <a:t>database</a:t>
            </a:r>
            <a:r>
              <a:rPr lang="fi-FI" sz="1200" dirty="0"/>
              <a:t> </a:t>
            </a:r>
          </a:p>
          <a:p>
            <a:pPr marL="1314429" lvl="4" indent="-457200"/>
            <a:endParaRPr lang="fi-FI" sz="1200" dirty="0"/>
          </a:p>
          <a:p>
            <a:pPr marL="742944" lvl="1" indent="-457200">
              <a:buFont typeface="+mj-lt"/>
              <a:buAutoNum type="arabicPeriod"/>
            </a:pPr>
            <a:r>
              <a:rPr lang="fi-FI" sz="1800" b="1" dirty="0" err="1">
                <a:highlight>
                  <a:srgbClr val="00FF7D"/>
                </a:highlight>
              </a:rPr>
              <a:t>uantum</a:t>
            </a:r>
            <a:r>
              <a:rPr lang="fi-FI" sz="1800" b="1" dirty="0">
                <a:highlight>
                  <a:srgbClr val="00FF7D"/>
                </a:highlight>
              </a:rPr>
              <a:t> </a:t>
            </a:r>
            <a:r>
              <a:rPr lang="fi-FI" sz="1800" b="1" dirty="0" err="1">
                <a:highlight>
                  <a:srgbClr val="00FF7D"/>
                </a:highlight>
              </a:rPr>
              <a:t>walks</a:t>
            </a:r>
            <a:endParaRPr lang="fi-FI" sz="1800" b="1" dirty="0">
              <a:highlight>
                <a:srgbClr val="00FF7D"/>
              </a:highlight>
            </a:endParaRPr>
          </a:p>
          <a:p>
            <a:endParaRPr lang="en-US" sz="2400" dirty="0"/>
          </a:p>
          <a:p>
            <a:r>
              <a:rPr lang="en-US" sz="2400" dirty="0"/>
              <a:t>It is difficult to design a new Quantum algorithm! </a:t>
            </a:r>
          </a:p>
          <a:p>
            <a:endParaRPr lang="en-US" sz="2400" dirty="0"/>
          </a:p>
          <a:p>
            <a:pPr marL="742944" lvl="1" indent="-457200">
              <a:buFont typeface="+mj-lt"/>
              <a:buAutoNum type="arabicPeriod"/>
            </a:pPr>
            <a:endParaRPr lang="fi-FI" sz="1800" b="1" dirty="0">
              <a:highlight>
                <a:srgbClr val="00FF7D"/>
              </a:highlight>
            </a:endParaRPr>
          </a:p>
          <a:p>
            <a:pPr marL="742944" lvl="1" indent="-457200">
              <a:buFont typeface="+mj-lt"/>
              <a:buAutoNum type="arabicPeriod"/>
            </a:pPr>
            <a:endParaRPr lang="fi-FI" sz="1800" b="1" dirty="0">
              <a:highlight>
                <a:srgbClr val="00FF7D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9036CE-F544-524D-A2BB-F9BE1C38F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7428470" cy="990601"/>
          </a:xfrm>
        </p:spPr>
        <p:txBody>
          <a:bodyPr/>
          <a:lstStyle/>
          <a:p>
            <a:r>
              <a:rPr lang="en-US" dirty="0"/>
              <a:t>Quantum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205891-6286-0B4A-989D-4F5724DFE46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513E77-B336-4849-AB89-B321E838FAB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47FB425B-DCE4-CC44-847E-070947FE6A97}"/>
              </a:ext>
            </a:extLst>
          </p:cNvPr>
          <p:cNvSpPr txBox="1">
            <a:spLocks/>
          </p:cNvSpPr>
          <p:nvPr/>
        </p:nvSpPr>
        <p:spPr>
          <a:xfrm>
            <a:off x="8660297" y="1371600"/>
            <a:ext cx="2998304" cy="4318416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OTHER AREAS (NOT GATE MODEL)</a:t>
            </a:r>
          </a:p>
          <a:p>
            <a:endParaRPr lang="en-US" dirty="0"/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1600" dirty="0"/>
              <a:t>Quantum simulation (Chemistry/Physics simulator)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1600" dirty="0"/>
              <a:t>Approximation algorithms</a:t>
            </a:r>
          </a:p>
          <a:p>
            <a:pPr marL="512761" indent="-457200">
              <a:buFont typeface="Arial" panose="020B0604020202020204" pitchFamily="34" charset="0"/>
              <a:buChar char="•"/>
            </a:pPr>
            <a:r>
              <a:rPr lang="en-US" sz="1600" dirty="0"/>
              <a:t>Quantum Communication</a:t>
            </a:r>
          </a:p>
          <a:p>
            <a:pPr lvl="1" indent="0">
              <a:buNone/>
            </a:pPr>
            <a:endParaRPr lang="en-US" dirty="0"/>
          </a:p>
          <a:p>
            <a:pPr marL="742944" lvl="1" indent="-457200"/>
            <a:endParaRPr lang="en-US" dirty="0"/>
          </a:p>
          <a:p>
            <a:pPr marL="742944" lvl="1" indent="-457200"/>
            <a:endParaRPr lang="en-US" dirty="0"/>
          </a:p>
          <a:p>
            <a:pPr marL="742944" lvl="1" indent="-457200">
              <a:buFontTx/>
              <a:buChar char="-"/>
            </a:pPr>
            <a:endParaRPr lang="en-US" dirty="0"/>
          </a:p>
          <a:p>
            <a:pPr marL="742944" lvl="1" indent="-457200">
              <a:buFontTx/>
              <a:buChar char="-"/>
            </a:pPr>
            <a:endParaRPr lang="en-US" dirty="0"/>
          </a:p>
          <a:p>
            <a:pPr marL="742944" lvl="1" indent="-457200">
              <a:buFontTx/>
              <a:buChar char="-"/>
            </a:pPr>
            <a:endParaRPr lang="en-US" dirty="0"/>
          </a:p>
          <a:p>
            <a:pPr marL="742944" lvl="1" indent="-4572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053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0EEB8-7959-6641-96E5-6AD9B63B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AC343-8195-EC4B-BE69-315A708E83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569911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>
                <a:highlight>
                  <a:srgbClr val="00FF7D"/>
                </a:highlight>
              </a:rPr>
              <a:t>Problem Setup – Unstructured Search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QISKIT Hello World! 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– Overall Procedure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Quantum Information Theory, Gate Model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Grover’s Algorithm - Details</a:t>
            </a:r>
          </a:p>
          <a:p>
            <a:pPr marL="569911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69911" indent="-514350">
              <a:buFont typeface="+mj-lt"/>
              <a:buAutoNum type="arabicPeriod"/>
            </a:pPr>
            <a:endParaRPr lang="en-US" dirty="0"/>
          </a:p>
          <a:p>
            <a:pPr marL="56991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458559"/>
      </p:ext>
    </p:extLst>
  </p:cSld>
  <p:clrMapOvr>
    <a:masterClrMapping/>
  </p:clrMapOvr>
</p:sld>
</file>

<file path=ppt/theme/theme1.xml><?xml version="1.0" encoding="utf-8"?>
<a:theme xmlns:a="http://schemas.openxmlformats.org/drawingml/2006/main" name="Title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45720" rtlCol="0">
        <a:spAutoFit/>
      </a:bodyPr>
      <a:lstStyle>
        <a:defPPr>
          <a:defRPr sz="1600" dirty="0" err="1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Liquid-Studio-master-template-v1" id="{95F4C226-F197-5047-822F-1366288196C5}" vid="{31A25053-7C21-CD46-9481-85BD34A5EE03}"/>
    </a:ext>
  </a:extLst>
</a:theme>
</file>

<file path=ppt/theme/theme2.xml><?xml version="1.0" encoding="utf-8"?>
<a:theme xmlns:a="http://schemas.openxmlformats.org/drawingml/2006/main" name="Content Layout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45720" rtlCol="0">
        <a:sp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Liquid-Studio-master-template-v1" id="{95F4C226-F197-5047-822F-1366288196C5}" vid="{769CFA5E-9DEA-E344-B852-9A5CF531E2DC}"/>
    </a:ext>
  </a:extLst>
</a:theme>
</file>

<file path=ppt/theme/theme3.xml><?xml version="1.0" encoding="utf-8"?>
<a:theme xmlns:a="http://schemas.openxmlformats.org/drawingml/2006/main" name="Specialty Slide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45720" rtlCol="0">
        <a:sp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Liquid-Studio-master-template-v1" id="{95F4C226-F197-5047-822F-1366288196C5}" vid="{E51EE047-CDB5-9841-AFC9-DC0A104CFF53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FCD1ED8D62844DAC3C6F3ECACA6941" ma:contentTypeVersion="4" ma:contentTypeDescription="Create a new document." ma:contentTypeScope="" ma:versionID="d252b95523bbf0164dfecf55c66cc4c5">
  <xsd:schema xmlns:xsd="http://www.w3.org/2001/XMLSchema" xmlns:xs="http://www.w3.org/2001/XMLSchema" xmlns:p="http://schemas.microsoft.com/office/2006/metadata/properties" xmlns:ns2="d88eb9b2-23e8-434c-9c26-83cb26e99b13" targetNamespace="http://schemas.microsoft.com/office/2006/metadata/properties" ma:root="true" ma:fieldsID="fad5672e58d16f307b29cc8147e3a6ba" ns2:_="">
    <xsd:import namespace="d88eb9b2-23e8-434c-9c26-83cb26e99b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8eb9b2-23e8-434c-9c26-83cb26e99b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C53783C-3FDC-4276-9F29-A30767E922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88eb9b2-23e8-434c-9c26-83cb26e99b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3D9B490-07D4-408B-A942-117A029582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330658-A6EB-49F3-98E9-A897B0EB4293}">
  <ds:schemaRefs>
    <ds:schemaRef ds:uri="http://purl.org/dc/dcmitype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terms/"/>
    <ds:schemaRef ds:uri="http://schemas.openxmlformats.org/package/2006/metadata/core-properties"/>
    <ds:schemaRef ds:uri="d88eb9b2-23e8-434c-9c26-83cb26e99b13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41774</TotalTime>
  <Words>3575</Words>
  <Application>Microsoft Macintosh PowerPoint</Application>
  <PresentationFormat>Widescreen</PresentationFormat>
  <Paragraphs>631</Paragraphs>
  <Slides>45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45</vt:i4>
      </vt:variant>
    </vt:vector>
  </HeadingPairs>
  <TitlesOfParts>
    <vt:vector size="56" baseType="lpstr">
      <vt:lpstr>Arial</vt:lpstr>
      <vt:lpstr>Calibri</vt:lpstr>
      <vt:lpstr>Cambria Math</vt:lpstr>
      <vt:lpstr>Courier New</vt:lpstr>
      <vt:lpstr>Graphik</vt:lpstr>
      <vt:lpstr>Graphik Black</vt:lpstr>
      <vt:lpstr>Times</vt:lpstr>
      <vt:lpstr>Wingdings</vt:lpstr>
      <vt:lpstr>Titles</vt:lpstr>
      <vt:lpstr>Content Layouts</vt:lpstr>
      <vt:lpstr>Specialty Slides</vt:lpstr>
      <vt:lpstr>Quantum Computing</vt:lpstr>
      <vt:lpstr>CONTECTS</vt:lpstr>
      <vt:lpstr>What is QUANTUM Computing?</vt:lpstr>
      <vt:lpstr>TWO MAIN TECHNOLOGIES</vt:lpstr>
      <vt:lpstr>IBM Q System SUPERCONDUCTING CHIPS</vt:lpstr>
      <vt:lpstr>Different programming options for IBM Q system</vt:lpstr>
      <vt:lpstr>It is all about Complexity! NOT PERFORMANCE</vt:lpstr>
      <vt:lpstr>Quantum Algorithms</vt:lpstr>
      <vt:lpstr>CONTECTS</vt:lpstr>
      <vt:lpstr>PROBLEM SETUP  UNSTRUCTURED DATABASE SEARCH</vt:lpstr>
      <vt:lpstr>A Classical Example UNSTRUCTURED DATABASE SEARCH  </vt:lpstr>
      <vt:lpstr>A Classical Example UNSTRUCTURED DATABASE SEARCH  </vt:lpstr>
      <vt:lpstr>CONTECTS</vt:lpstr>
      <vt:lpstr>QISKIT</vt:lpstr>
      <vt:lpstr>Create an IBM Q account  and Get your token </vt:lpstr>
      <vt:lpstr>QISKIT SETUP  JUPYTER NOTEBOOK</vt:lpstr>
      <vt:lpstr>QISKIT  HELLO WORLD</vt:lpstr>
      <vt:lpstr>CONTECTS</vt:lpstr>
      <vt:lpstr>Grover’s Algorithm</vt:lpstr>
      <vt:lpstr>Grover’s Algorithm Overall Process</vt:lpstr>
      <vt:lpstr>Grover’s algorithm First Exercise </vt:lpstr>
      <vt:lpstr>CONTECTS</vt:lpstr>
      <vt:lpstr>Something about Quantum Physics</vt:lpstr>
      <vt:lpstr>Review of CLASSICAL COMPUTING: MODERN DIGITAL COMPUTERS </vt:lpstr>
      <vt:lpstr>What is a QUBIT?</vt:lpstr>
      <vt:lpstr>Measurement</vt:lpstr>
      <vt:lpstr>VECTOR SPACE AND ENTAGLEMENT</vt:lpstr>
      <vt:lpstr>Quantum Gate Model  HOW DOES A UNIVERSAL QUANTUM COMPUTER WORK?</vt:lpstr>
      <vt:lpstr>IDENTITY and Hadamard GAteS</vt:lpstr>
      <vt:lpstr>Pauli gates and S-Gate</vt:lpstr>
      <vt:lpstr>TWO-Qubit gates</vt:lpstr>
      <vt:lpstr>QUANTUM CIRCUITS SUPERPOSITION, ENTAGLEMENT, INTERFERENCE, COLLAPSE </vt:lpstr>
      <vt:lpstr>Basic Circuit Identities and Larger Circuits (IBM Q Experience User Guide)  </vt:lpstr>
      <vt:lpstr>CONTECTS</vt:lpstr>
      <vt:lpstr>QISKIT Example: The Oracle How to encode a list of items in a quantum computer?</vt:lpstr>
      <vt:lpstr>GROVER’S: Providing the List (Function) The ORACLE</vt:lpstr>
      <vt:lpstr>GROVER’s: Amplitude Amplification reflection about the AVERAGE</vt:lpstr>
      <vt:lpstr>Grover’s : Implementation</vt:lpstr>
      <vt:lpstr>Grover’s algorithm First Exercise </vt:lpstr>
      <vt:lpstr>Solution</vt:lpstr>
      <vt:lpstr>CONTECTS</vt:lpstr>
      <vt:lpstr>LIMITATIONS in hardware</vt:lpstr>
      <vt:lpstr>POSSIBILITIES IN AlgorithmS</vt:lpstr>
      <vt:lpstr>SOME Resources</vt:lpstr>
      <vt:lpstr>Thank you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Computing</dc:title>
  <dc:creator/>
  <cp:lastModifiedBy>Naseri, Hassan</cp:lastModifiedBy>
  <cp:revision>395</cp:revision>
  <cp:lastPrinted>2018-09-17T13:51:53Z</cp:lastPrinted>
  <dcterms:created xsi:type="dcterms:W3CDTF">1601-01-01T00:00:00Z</dcterms:created>
  <dcterms:modified xsi:type="dcterms:W3CDTF">2018-10-02T20:58:11Z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0x010100CFFCD1ED8D62844DAC3C6F3ECACA6941</vt:lpwstr>
  </property>
</Properties>
</file>